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</p:sldIdLst>
  <p:sldSz cx="10080625" cy="7559675"/>
  <p:notesSz cx="7772400" cy="10058400"/>
  <p:defaultTextStyle>
    <a:defPPr>
      <a:defRPr lang="en-GB"/>
    </a:defPPr>
    <a:lvl1pPr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1pPr>
    <a:lvl2pPr marL="742950" indent="-28575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2pPr>
    <a:lvl3pPr marL="11430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3pPr>
    <a:lvl4pPr marL="16002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4pPr>
    <a:lvl5pPr marL="20574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1908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5" name="AutoShape 7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6" name="AutoShape 8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7" name="AutoShape 9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AutoShape 10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9" name="AutoShape 11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0" name="Rectangle 1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3006388" y="-13793788"/>
            <a:ext cx="12988925" cy="1458912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sp>
      <p:sp>
        <p:nvSpPr>
          <p:cNvPr id="2061" name="Rectangle 13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29325" cy="4792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6238538" y="-13793788"/>
            <a:ext cx="19457988" cy="145938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30913" cy="47942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C853DD00-9C9F-4D85-AADE-D625E1F5C987}" type="slidenum">
              <a:rPr lang="en-US"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10</a:t>
            </a:fld>
            <a:endParaRPr lang="en-US" sz="1400">
              <a:solidFill>
                <a:srgbClr val="000000"/>
              </a:solidFill>
              <a:latin typeface="Times New Roman" pitchFamily="16" charset="0"/>
              <a:ea typeface="DejaVu Sans" charset="0"/>
              <a:cs typeface="DejaVu Sans" charset="0"/>
            </a:endParaRPr>
          </a:p>
        </p:txBody>
      </p:sp>
      <p:sp>
        <p:nvSpPr>
          <p:cNvPr id="58370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30913" cy="47942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50B6E1CC-CBAB-4A39-8900-9EEFAEA40A5A}" type="slidenum">
              <a:rPr lang="en-US"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11</a:t>
            </a:fld>
            <a:endParaRPr lang="en-US" sz="1400">
              <a:solidFill>
                <a:srgbClr val="000000"/>
              </a:solidFill>
              <a:latin typeface="Times New Roman" pitchFamily="16" charset="0"/>
              <a:ea typeface="DejaVu Sans" charset="0"/>
              <a:cs typeface="DejaVu Sans" charset="0"/>
            </a:endParaRPr>
          </a:p>
        </p:txBody>
      </p:sp>
      <p:sp>
        <p:nvSpPr>
          <p:cNvPr id="59394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30913" cy="47942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3F206DA1-5BC7-44FC-8EBE-2A5B3E57DBBF}" type="slidenum">
              <a:rPr lang="en-US"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12</a:t>
            </a:fld>
            <a:endParaRPr lang="en-US" sz="1400">
              <a:solidFill>
                <a:srgbClr val="000000"/>
              </a:solidFill>
              <a:latin typeface="Times New Roman" pitchFamily="16" charset="0"/>
              <a:ea typeface="DejaVu Sans" charset="0"/>
              <a:cs typeface="DejaVu Sans" charset="0"/>
            </a:endParaRPr>
          </a:p>
        </p:txBody>
      </p:sp>
      <p:sp>
        <p:nvSpPr>
          <p:cNvPr id="60418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30913" cy="47942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72A85516-C9B1-4419-89C1-21A29D8EAFC2}" type="slidenum">
              <a:rPr lang="en-US"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13</a:t>
            </a:fld>
            <a:endParaRPr lang="en-US" sz="1400">
              <a:solidFill>
                <a:srgbClr val="000000"/>
              </a:solidFill>
              <a:latin typeface="Times New Roman" pitchFamily="16" charset="0"/>
              <a:ea typeface="DejaVu Sans" charset="0"/>
              <a:cs typeface="DejaVu Sans" charset="0"/>
            </a:endParaRPr>
          </a:p>
        </p:txBody>
      </p:sp>
      <p:sp>
        <p:nvSpPr>
          <p:cNvPr id="61442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30913" cy="47942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6AA26B9B-FE23-4E93-892A-64E77701A7AF}" type="slidenum">
              <a:rPr lang="en-US"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14</a:t>
            </a:fld>
            <a:endParaRPr lang="en-US" sz="1400">
              <a:solidFill>
                <a:srgbClr val="000000"/>
              </a:solidFill>
              <a:latin typeface="Times New Roman" pitchFamily="16" charset="0"/>
              <a:ea typeface="DejaVu Sans" charset="0"/>
              <a:cs typeface="DejaVu Sans" charset="0"/>
            </a:endParaRPr>
          </a:p>
        </p:txBody>
      </p:sp>
      <p:sp>
        <p:nvSpPr>
          <p:cNvPr id="62466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30913" cy="47942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646EABF0-A039-4E74-99DE-D9149BC8C067}" type="slidenum">
              <a:rPr lang="en-US"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15</a:t>
            </a:fld>
            <a:endParaRPr lang="en-US" sz="1400">
              <a:solidFill>
                <a:srgbClr val="000000"/>
              </a:solidFill>
              <a:latin typeface="Times New Roman" pitchFamily="16" charset="0"/>
              <a:ea typeface="DejaVu Sans" charset="0"/>
              <a:cs typeface="DejaVu Sans" charset="0"/>
            </a:endParaRPr>
          </a:p>
        </p:txBody>
      </p:sp>
      <p:sp>
        <p:nvSpPr>
          <p:cNvPr id="63490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30913" cy="47942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43885728-D9EF-4334-AA3C-063EA1D3A5E9}" type="slidenum">
              <a:rPr lang="en-US"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16</a:t>
            </a:fld>
            <a:endParaRPr lang="en-US" sz="1400">
              <a:solidFill>
                <a:srgbClr val="000000"/>
              </a:solidFill>
              <a:latin typeface="Times New Roman" pitchFamily="16" charset="0"/>
              <a:ea typeface="DejaVu Sans" charset="0"/>
              <a:cs typeface="DejaVu Sans" charset="0"/>
            </a:endParaRPr>
          </a:p>
        </p:txBody>
      </p:sp>
      <p:sp>
        <p:nvSpPr>
          <p:cNvPr id="64514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30913" cy="47942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9B21A51A-B956-4875-B66B-4C1372427F72}" type="slidenum">
              <a:rPr lang="en-US"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17</a:t>
            </a:fld>
            <a:endParaRPr lang="en-US" sz="1400">
              <a:solidFill>
                <a:srgbClr val="000000"/>
              </a:solidFill>
              <a:latin typeface="Times New Roman" pitchFamily="16" charset="0"/>
              <a:ea typeface="DejaVu Sans" charset="0"/>
              <a:cs typeface="DejaVu Sans" charset="0"/>
            </a:endParaRPr>
          </a:p>
        </p:txBody>
      </p:sp>
      <p:sp>
        <p:nvSpPr>
          <p:cNvPr id="65538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30913" cy="47942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42D6AE5B-D352-4806-BA7F-63B69D94BAE2}" type="slidenum">
              <a:rPr lang="en-US"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18</a:t>
            </a:fld>
            <a:endParaRPr lang="en-US" sz="1400">
              <a:solidFill>
                <a:srgbClr val="000000"/>
              </a:solidFill>
              <a:latin typeface="Times New Roman" pitchFamily="16" charset="0"/>
              <a:ea typeface="DejaVu Sans" charset="0"/>
              <a:cs typeface="DejaVu Sans" charset="0"/>
            </a:endParaRPr>
          </a:p>
        </p:txBody>
      </p:sp>
      <p:sp>
        <p:nvSpPr>
          <p:cNvPr id="66562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30913" cy="47942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80A2D7AB-40CF-40EB-852E-F7F5784C7E96}" type="slidenum">
              <a:rPr lang="en-US"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19</a:t>
            </a:fld>
            <a:endParaRPr lang="en-US" sz="1400">
              <a:solidFill>
                <a:srgbClr val="000000"/>
              </a:solidFill>
              <a:latin typeface="Times New Roman" pitchFamily="16" charset="0"/>
              <a:ea typeface="DejaVu Sans" charset="0"/>
              <a:cs typeface="DejaVu Sans" charset="0"/>
            </a:endParaRPr>
          </a:p>
        </p:txBody>
      </p:sp>
      <p:sp>
        <p:nvSpPr>
          <p:cNvPr id="67586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30913" cy="47942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49C4F4A6-5AC6-499C-A3CC-8515765AE526}" type="slidenum">
              <a:rPr lang="en-US"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2</a:t>
            </a:fld>
            <a:endParaRPr lang="en-US" sz="1400">
              <a:solidFill>
                <a:srgbClr val="000000"/>
              </a:solidFill>
              <a:latin typeface="Times New Roman" pitchFamily="16" charset="0"/>
              <a:ea typeface="DejaVu Sans" charset="0"/>
              <a:cs typeface="DejaVu Sans" charset="0"/>
            </a:endParaRPr>
          </a:p>
        </p:txBody>
      </p:sp>
      <p:sp>
        <p:nvSpPr>
          <p:cNvPr id="50178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30913" cy="47942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9CC47998-441F-4593-B3B8-FF007E1B5247}" type="slidenum">
              <a:rPr lang="en-US"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20</a:t>
            </a:fld>
            <a:endParaRPr lang="en-US" sz="1400">
              <a:solidFill>
                <a:srgbClr val="000000"/>
              </a:solidFill>
              <a:latin typeface="Times New Roman" pitchFamily="16" charset="0"/>
              <a:ea typeface="DejaVu Sans" charset="0"/>
              <a:cs typeface="DejaVu Sans" charset="0"/>
            </a:endParaRPr>
          </a:p>
        </p:txBody>
      </p:sp>
      <p:sp>
        <p:nvSpPr>
          <p:cNvPr id="68610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30913" cy="47942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D951A055-1E2C-42DA-8969-34294D37F5D7}" type="slidenum">
              <a:rPr lang="en-US"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21</a:t>
            </a:fld>
            <a:endParaRPr lang="en-US" sz="1400">
              <a:solidFill>
                <a:srgbClr val="000000"/>
              </a:solidFill>
              <a:latin typeface="Times New Roman" pitchFamily="16" charset="0"/>
              <a:ea typeface="DejaVu Sans" charset="0"/>
              <a:cs typeface="DejaVu Sans" charset="0"/>
            </a:endParaRPr>
          </a:p>
        </p:txBody>
      </p:sp>
      <p:sp>
        <p:nvSpPr>
          <p:cNvPr id="69634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30913" cy="47942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64DE12B7-6871-4203-A37D-5D4CF9D8C864}" type="slidenum">
              <a:rPr lang="en-US"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22</a:t>
            </a:fld>
            <a:endParaRPr lang="en-US" sz="1400">
              <a:solidFill>
                <a:srgbClr val="000000"/>
              </a:solidFill>
              <a:latin typeface="Times New Roman" pitchFamily="16" charset="0"/>
              <a:ea typeface="DejaVu Sans" charset="0"/>
              <a:cs typeface="DejaVu Sans" charset="0"/>
            </a:endParaRPr>
          </a:p>
        </p:txBody>
      </p:sp>
      <p:sp>
        <p:nvSpPr>
          <p:cNvPr id="70658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30913" cy="47942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00FDB9FA-5C84-4C4E-ACF4-DE3107C95117}" type="slidenum">
              <a:rPr lang="en-US"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23</a:t>
            </a:fld>
            <a:endParaRPr lang="en-US" sz="1400">
              <a:solidFill>
                <a:srgbClr val="000000"/>
              </a:solidFill>
              <a:latin typeface="Times New Roman" pitchFamily="16" charset="0"/>
              <a:ea typeface="DejaVu Sans" charset="0"/>
              <a:cs typeface="DejaVu Sans" charset="0"/>
            </a:endParaRPr>
          </a:p>
        </p:txBody>
      </p:sp>
      <p:sp>
        <p:nvSpPr>
          <p:cNvPr id="71682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3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30913" cy="47942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BA4405AE-1688-4C9F-B5A3-7604DC90A776}" type="slidenum">
              <a:rPr lang="en-US"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24</a:t>
            </a:fld>
            <a:endParaRPr lang="en-US" sz="1400">
              <a:solidFill>
                <a:srgbClr val="000000"/>
              </a:solidFill>
              <a:latin typeface="Times New Roman" pitchFamily="16" charset="0"/>
              <a:ea typeface="DejaVu Sans" charset="0"/>
              <a:cs typeface="DejaVu Sans" charset="0"/>
            </a:endParaRPr>
          </a:p>
        </p:txBody>
      </p:sp>
      <p:sp>
        <p:nvSpPr>
          <p:cNvPr id="72706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30913" cy="47942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F4A4AC19-21FD-4DDF-AEB7-20F66661FD1C}" type="slidenum">
              <a:rPr lang="en-US"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25</a:t>
            </a:fld>
            <a:endParaRPr lang="en-US" sz="1400">
              <a:solidFill>
                <a:srgbClr val="000000"/>
              </a:solidFill>
              <a:latin typeface="Times New Roman" pitchFamily="16" charset="0"/>
              <a:ea typeface="DejaVu Sans" charset="0"/>
              <a:cs typeface="DejaVu Sans" charset="0"/>
            </a:endParaRPr>
          </a:p>
        </p:txBody>
      </p:sp>
      <p:sp>
        <p:nvSpPr>
          <p:cNvPr id="73730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30913" cy="47942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E1303316-78B0-4B0D-97A7-6E96427822B7}" type="slidenum">
              <a:rPr lang="en-US"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26</a:t>
            </a:fld>
            <a:endParaRPr lang="en-US" sz="1400">
              <a:solidFill>
                <a:srgbClr val="000000"/>
              </a:solidFill>
              <a:latin typeface="Times New Roman" pitchFamily="16" charset="0"/>
              <a:ea typeface="DejaVu Sans" charset="0"/>
              <a:cs typeface="DejaVu Sans" charset="0"/>
            </a:endParaRPr>
          </a:p>
        </p:txBody>
      </p:sp>
      <p:sp>
        <p:nvSpPr>
          <p:cNvPr id="74754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5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30913" cy="47942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4CFF8615-DDF5-4695-A20C-59F142B6C31A}" type="slidenum">
              <a:rPr lang="en-US"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27</a:t>
            </a:fld>
            <a:endParaRPr lang="en-US" sz="1400">
              <a:solidFill>
                <a:srgbClr val="000000"/>
              </a:solidFill>
              <a:latin typeface="Times New Roman" pitchFamily="16" charset="0"/>
              <a:ea typeface="DejaVu Sans" charset="0"/>
              <a:cs typeface="DejaVu Sans" charset="0"/>
            </a:endParaRPr>
          </a:p>
        </p:txBody>
      </p:sp>
      <p:sp>
        <p:nvSpPr>
          <p:cNvPr id="75778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9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30913" cy="47942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665AAE8E-D1F3-4AF3-A624-97CF126A0F87}" type="slidenum">
              <a:rPr lang="en-US"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28</a:t>
            </a:fld>
            <a:endParaRPr lang="en-US" sz="1400">
              <a:solidFill>
                <a:srgbClr val="000000"/>
              </a:solidFill>
              <a:latin typeface="Times New Roman" pitchFamily="16" charset="0"/>
              <a:ea typeface="DejaVu Sans" charset="0"/>
              <a:cs typeface="DejaVu Sans" charset="0"/>
            </a:endParaRPr>
          </a:p>
        </p:txBody>
      </p:sp>
      <p:sp>
        <p:nvSpPr>
          <p:cNvPr id="76802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3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30913" cy="47942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F17573A2-DC03-4C36-BBBC-91FE9D2869B4}" type="slidenum">
              <a:rPr lang="en-US"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29</a:t>
            </a:fld>
            <a:endParaRPr lang="en-US" sz="1400">
              <a:solidFill>
                <a:srgbClr val="000000"/>
              </a:solidFill>
              <a:latin typeface="Times New Roman" pitchFamily="16" charset="0"/>
              <a:ea typeface="DejaVu Sans" charset="0"/>
              <a:cs typeface="DejaVu Sans" charset="0"/>
            </a:endParaRPr>
          </a:p>
        </p:txBody>
      </p:sp>
      <p:sp>
        <p:nvSpPr>
          <p:cNvPr id="77826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30913" cy="47942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D6975884-5B5D-4DB7-8698-9A0B1E829B6F}" type="slidenum">
              <a:rPr lang="en-US"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3</a:t>
            </a:fld>
            <a:endParaRPr lang="en-US" sz="1400">
              <a:solidFill>
                <a:srgbClr val="000000"/>
              </a:solidFill>
              <a:latin typeface="Times New Roman" pitchFamily="16" charset="0"/>
              <a:ea typeface="DejaVu Sans" charset="0"/>
              <a:cs typeface="DejaVu Sans" charset="0"/>
            </a:endParaRPr>
          </a:p>
        </p:txBody>
      </p:sp>
      <p:sp>
        <p:nvSpPr>
          <p:cNvPr id="51202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30913" cy="47942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75E39E03-18F6-41B6-9387-693DC5303EF4}" type="slidenum">
              <a:rPr lang="en-US"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30</a:t>
            </a:fld>
            <a:endParaRPr lang="en-US" sz="1400">
              <a:solidFill>
                <a:srgbClr val="000000"/>
              </a:solidFill>
              <a:latin typeface="Times New Roman" pitchFamily="16" charset="0"/>
              <a:ea typeface="DejaVu Sans" charset="0"/>
              <a:cs typeface="DejaVu Sans" charset="0"/>
            </a:endParaRPr>
          </a:p>
        </p:txBody>
      </p:sp>
      <p:sp>
        <p:nvSpPr>
          <p:cNvPr id="78850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30913" cy="47942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782ADDA4-56E1-40C8-8147-5CFBE82FA8A2}" type="slidenum">
              <a:rPr lang="en-US"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31</a:t>
            </a:fld>
            <a:endParaRPr lang="en-US" sz="1400">
              <a:solidFill>
                <a:srgbClr val="000000"/>
              </a:solidFill>
              <a:latin typeface="Times New Roman" pitchFamily="16" charset="0"/>
              <a:ea typeface="DejaVu Sans" charset="0"/>
              <a:cs typeface="DejaVu Sans" charset="0"/>
            </a:endParaRPr>
          </a:p>
        </p:txBody>
      </p:sp>
      <p:sp>
        <p:nvSpPr>
          <p:cNvPr id="79874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5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30913" cy="47942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5D493363-7967-4C46-A9BC-9EBADF3C32E2}" type="slidenum">
              <a:rPr lang="en-US"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32</a:t>
            </a:fld>
            <a:endParaRPr lang="en-US" sz="1400">
              <a:solidFill>
                <a:srgbClr val="000000"/>
              </a:solidFill>
              <a:latin typeface="Times New Roman" pitchFamily="16" charset="0"/>
              <a:ea typeface="DejaVu Sans" charset="0"/>
              <a:cs typeface="DejaVu Sans" charset="0"/>
            </a:endParaRPr>
          </a:p>
        </p:txBody>
      </p:sp>
      <p:sp>
        <p:nvSpPr>
          <p:cNvPr id="80898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9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30913" cy="47942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15D77DF9-5EF3-4F9A-8D37-430C54FB2AFA}" type="slidenum">
              <a:rPr lang="en-US"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33</a:t>
            </a:fld>
            <a:endParaRPr lang="en-US" sz="1400">
              <a:solidFill>
                <a:srgbClr val="000000"/>
              </a:solidFill>
              <a:latin typeface="Times New Roman" pitchFamily="16" charset="0"/>
              <a:ea typeface="DejaVu Sans" charset="0"/>
              <a:cs typeface="DejaVu Sans" charset="0"/>
            </a:endParaRPr>
          </a:p>
        </p:txBody>
      </p:sp>
      <p:sp>
        <p:nvSpPr>
          <p:cNvPr id="81922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3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30913" cy="47942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83E00D8F-B6FF-4884-B2FA-DC8702A3041F}" type="slidenum">
              <a:rPr lang="en-US"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34</a:t>
            </a:fld>
            <a:endParaRPr lang="en-US" sz="1400">
              <a:solidFill>
                <a:srgbClr val="000000"/>
              </a:solidFill>
              <a:latin typeface="Times New Roman" pitchFamily="16" charset="0"/>
              <a:ea typeface="DejaVu Sans" charset="0"/>
              <a:cs typeface="DejaVu Sans" charset="0"/>
            </a:endParaRPr>
          </a:p>
        </p:txBody>
      </p:sp>
      <p:sp>
        <p:nvSpPr>
          <p:cNvPr id="82946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7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30913" cy="47942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24E2F5BA-F3D9-4D26-A654-B890E3A41F67}" type="slidenum">
              <a:rPr lang="en-US"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35</a:t>
            </a:fld>
            <a:endParaRPr lang="en-US" sz="1400">
              <a:solidFill>
                <a:srgbClr val="000000"/>
              </a:solidFill>
              <a:latin typeface="Times New Roman" pitchFamily="16" charset="0"/>
              <a:ea typeface="DejaVu Sans" charset="0"/>
              <a:cs typeface="DejaVu Sans" charset="0"/>
            </a:endParaRPr>
          </a:p>
        </p:txBody>
      </p:sp>
      <p:sp>
        <p:nvSpPr>
          <p:cNvPr id="83970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1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30913" cy="47942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7CDFAA3E-7CE4-4051-9D51-685B001DFA7B}" type="slidenum">
              <a:rPr lang="en-US"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36</a:t>
            </a:fld>
            <a:endParaRPr lang="en-US" sz="1400">
              <a:solidFill>
                <a:srgbClr val="000000"/>
              </a:solidFill>
              <a:latin typeface="Times New Roman" pitchFamily="16" charset="0"/>
              <a:ea typeface="DejaVu Sans" charset="0"/>
              <a:cs typeface="DejaVu Sans" charset="0"/>
            </a:endParaRPr>
          </a:p>
        </p:txBody>
      </p:sp>
      <p:sp>
        <p:nvSpPr>
          <p:cNvPr id="84994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30913" cy="47942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43844338-F661-436A-8352-FBBD2B3364EB}" type="slidenum">
              <a:rPr lang="en-US"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37</a:t>
            </a:fld>
            <a:endParaRPr lang="en-US" sz="1400">
              <a:solidFill>
                <a:srgbClr val="000000"/>
              </a:solidFill>
              <a:latin typeface="Times New Roman" pitchFamily="16" charset="0"/>
              <a:ea typeface="DejaVu Sans" charset="0"/>
              <a:cs typeface="DejaVu Sans" charset="0"/>
            </a:endParaRPr>
          </a:p>
        </p:txBody>
      </p:sp>
      <p:sp>
        <p:nvSpPr>
          <p:cNvPr id="86018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9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30913" cy="47942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90DD86D4-2919-4FD6-9127-8AC3AE59B2AD}" type="slidenum">
              <a:rPr lang="en-US"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38</a:t>
            </a:fld>
            <a:endParaRPr lang="en-US" sz="1400">
              <a:solidFill>
                <a:srgbClr val="000000"/>
              </a:solidFill>
              <a:latin typeface="Times New Roman" pitchFamily="16" charset="0"/>
              <a:ea typeface="DejaVu Sans" charset="0"/>
              <a:cs typeface="DejaVu Sans" charset="0"/>
            </a:endParaRPr>
          </a:p>
        </p:txBody>
      </p:sp>
      <p:sp>
        <p:nvSpPr>
          <p:cNvPr id="87042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3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30913" cy="47942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8486E0E6-7D42-496A-A1BF-DDEDD49BC181}" type="slidenum">
              <a:rPr lang="en-US"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39</a:t>
            </a:fld>
            <a:endParaRPr lang="en-US" sz="1400">
              <a:solidFill>
                <a:srgbClr val="000000"/>
              </a:solidFill>
              <a:latin typeface="Times New Roman" pitchFamily="16" charset="0"/>
              <a:ea typeface="DejaVu Sans" charset="0"/>
              <a:cs typeface="DejaVu Sans" charset="0"/>
            </a:endParaRPr>
          </a:p>
        </p:txBody>
      </p:sp>
      <p:sp>
        <p:nvSpPr>
          <p:cNvPr id="88066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7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30913" cy="47942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DA57E968-4517-4F83-B03B-A067E92A7EE4}" type="slidenum">
              <a:rPr lang="en-US"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4</a:t>
            </a:fld>
            <a:endParaRPr lang="en-US" sz="1400">
              <a:solidFill>
                <a:srgbClr val="000000"/>
              </a:solidFill>
              <a:latin typeface="Times New Roman" pitchFamily="16" charset="0"/>
              <a:ea typeface="DejaVu Sans" charset="0"/>
              <a:cs typeface="DejaVu Sans" charset="0"/>
            </a:endParaRPr>
          </a:p>
        </p:txBody>
      </p:sp>
      <p:sp>
        <p:nvSpPr>
          <p:cNvPr id="52226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30913" cy="47942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0389EFFD-092A-4DDE-9B9C-699C1D7EB30A}" type="slidenum">
              <a:rPr lang="en-US"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40</a:t>
            </a:fld>
            <a:endParaRPr lang="en-US" sz="1400">
              <a:solidFill>
                <a:srgbClr val="000000"/>
              </a:solidFill>
              <a:latin typeface="Times New Roman" pitchFamily="16" charset="0"/>
              <a:ea typeface="DejaVu Sans" charset="0"/>
              <a:cs typeface="DejaVu Sans" charset="0"/>
            </a:endParaRPr>
          </a:p>
        </p:txBody>
      </p:sp>
      <p:sp>
        <p:nvSpPr>
          <p:cNvPr id="89090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30913" cy="47942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BDA2354B-BB5B-4618-8AB8-64673B9D0C3B}" type="slidenum">
              <a:rPr lang="en-US"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41</a:t>
            </a:fld>
            <a:endParaRPr lang="en-US" sz="1400">
              <a:solidFill>
                <a:srgbClr val="000000"/>
              </a:solidFill>
              <a:latin typeface="Times New Roman" pitchFamily="16" charset="0"/>
              <a:ea typeface="DejaVu Sans" charset="0"/>
              <a:cs typeface="DejaVu Sans" charset="0"/>
            </a:endParaRPr>
          </a:p>
        </p:txBody>
      </p:sp>
      <p:sp>
        <p:nvSpPr>
          <p:cNvPr id="90114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30913" cy="47942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CDCB3BA6-6099-49B9-8AA1-3FBF00E19AD3}" type="slidenum">
              <a:rPr lang="en-US"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42</a:t>
            </a:fld>
            <a:endParaRPr lang="en-US" sz="1400">
              <a:solidFill>
                <a:srgbClr val="000000"/>
              </a:solidFill>
              <a:latin typeface="Times New Roman" pitchFamily="16" charset="0"/>
              <a:ea typeface="DejaVu Sans" charset="0"/>
              <a:cs typeface="DejaVu Sans" charset="0"/>
            </a:endParaRPr>
          </a:p>
        </p:txBody>
      </p:sp>
      <p:sp>
        <p:nvSpPr>
          <p:cNvPr id="91138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9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30913" cy="47942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A57A6775-1B77-4515-9194-A5098838CEB7}" type="slidenum">
              <a:rPr lang="en-US"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43</a:t>
            </a:fld>
            <a:endParaRPr lang="en-US" sz="1400">
              <a:solidFill>
                <a:srgbClr val="000000"/>
              </a:solidFill>
              <a:latin typeface="Times New Roman" pitchFamily="16" charset="0"/>
              <a:ea typeface="DejaVu Sans" charset="0"/>
              <a:cs typeface="DejaVu Sans" charset="0"/>
            </a:endParaRPr>
          </a:p>
        </p:txBody>
      </p:sp>
      <p:sp>
        <p:nvSpPr>
          <p:cNvPr id="92162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3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30913" cy="47942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407CD06A-EBEF-407A-8054-03AEB9BCBA1A}" type="slidenum">
              <a:rPr lang="en-US"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44</a:t>
            </a:fld>
            <a:endParaRPr lang="en-US" sz="1400">
              <a:solidFill>
                <a:srgbClr val="000000"/>
              </a:solidFill>
              <a:latin typeface="Times New Roman" pitchFamily="16" charset="0"/>
              <a:ea typeface="DejaVu Sans" charset="0"/>
              <a:cs typeface="DejaVu Sans" charset="0"/>
            </a:endParaRPr>
          </a:p>
        </p:txBody>
      </p:sp>
      <p:sp>
        <p:nvSpPr>
          <p:cNvPr id="93186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30913" cy="47942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7B8EB5D2-EEB5-45F0-84FC-D05FD289B9D3}" type="slidenum">
              <a:rPr lang="en-US"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45</a:t>
            </a:fld>
            <a:endParaRPr lang="en-US" sz="1400">
              <a:solidFill>
                <a:srgbClr val="000000"/>
              </a:solidFill>
              <a:latin typeface="Times New Roman" pitchFamily="16" charset="0"/>
              <a:ea typeface="DejaVu Sans" charset="0"/>
              <a:cs typeface="DejaVu Sans" charset="0"/>
            </a:endParaRPr>
          </a:p>
        </p:txBody>
      </p:sp>
      <p:sp>
        <p:nvSpPr>
          <p:cNvPr id="94210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1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30913" cy="47942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A85FEA5F-6CF8-440D-BC8C-B8EE1DF6B04B}" type="slidenum">
              <a:rPr lang="en-US"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5</a:t>
            </a:fld>
            <a:endParaRPr lang="en-US" sz="1400">
              <a:solidFill>
                <a:srgbClr val="000000"/>
              </a:solidFill>
              <a:latin typeface="Times New Roman" pitchFamily="16" charset="0"/>
              <a:ea typeface="DejaVu Sans" charset="0"/>
              <a:cs typeface="DejaVu Sans" charset="0"/>
            </a:endParaRPr>
          </a:p>
        </p:txBody>
      </p:sp>
      <p:sp>
        <p:nvSpPr>
          <p:cNvPr id="53250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30913" cy="47942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9CE5CC76-8AA6-45C0-842C-396F8E8AF723}" type="slidenum">
              <a:rPr lang="en-US"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6</a:t>
            </a:fld>
            <a:endParaRPr lang="en-US" sz="1400">
              <a:solidFill>
                <a:srgbClr val="000000"/>
              </a:solidFill>
              <a:latin typeface="Times New Roman" pitchFamily="16" charset="0"/>
              <a:ea typeface="DejaVu Sans" charset="0"/>
              <a:cs typeface="DejaVu Sans" charset="0"/>
            </a:endParaRPr>
          </a:p>
        </p:txBody>
      </p:sp>
      <p:sp>
        <p:nvSpPr>
          <p:cNvPr id="54274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30913" cy="47942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DB2CDE46-4622-4C06-A46F-078E387AB77C}" type="slidenum">
              <a:rPr lang="en-US"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7</a:t>
            </a:fld>
            <a:endParaRPr lang="en-US" sz="1400">
              <a:solidFill>
                <a:srgbClr val="000000"/>
              </a:solidFill>
              <a:latin typeface="Times New Roman" pitchFamily="16" charset="0"/>
              <a:ea typeface="DejaVu Sans" charset="0"/>
              <a:cs typeface="DejaVu Sans" charset="0"/>
            </a:endParaRPr>
          </a:p>
        </p:txBody>
      </p:sp>
      <p:sp>
        <p:nvSpPr>
          <p:cNvPr id="55298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30913" cy="47942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A20CBBB9-542C-4EA5-AB14-4190F3AD8EB3}" type="slidenum">
              <a:rPr lang="en-US"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8</a:t>
            </a:fld>
            <a:endParaRPr lang="en-US" sz="1400">
              <a:solidFill>
                <a:srgbClr val="000000"/>
              </a:solidFill>
              <a:latin typeface="Times New Roman" pitchFamily="16" charset="0"/>
              <a:ea typeface="DejaVu Sans" charset="0"/>
              <a:cs typeface="DejaVu Sans" charset="0"/>
            </a:endParaRPr>
          </a:p>
        </p:txBody>
      </p:sp>
      <p:sp>
        <p:nvSpPr>
          <p:cNvPr id="56322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30913" cy="47942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9290F5A6-075E-4786-BF5E-2C6EF34454BC}" type="slidenum">
              <a:rPr lang="en-US"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9</a:t>
            </a:fld>
            <a:endParaRPr lang="en-US" sz="1400">
              <a:solidFill>
                <a:srgbClr val="000000"/>
              </a:solidFill>
              <a:latin typeface="Times New Roman" pitchFamily="16" charset="0"/>
              <a:ea typeface="DejaVu Sans" charset="0"/>
              <a:cs typeface="DejaVu Sans" charset="0"/>
            </a:endParaRPr>
          </a:p>
        </p:txBody>
      </p:sp>
      <p:sp>
        <p:nvSpPr>
          <p:cNvPr id="57346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30913" cy="47942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13C212C0-997D-4E07-8ADC-36991A6EF74F}" type="slidenum">
              <a:rPr lang="en-US"/>
              <a:pPr/>
              <a:t>‹N°›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05776DBC-37EC-4238-8163-8978FF8D1AE3}" type="slidenum">
              <a:rPr lang="en-US"/>
              <a:pPr/>
              <a:t>‹N°›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294563" y="301625"/>
            <a:ext cx="2263775" cy="645477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38925" cy="645477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9EB635D1-B412-4006-9DB7-0DB8E42BF78D}" type="slidenum">
              <a:rPr lang="en-US"/>
              <a:pPr/>
              <a:t>‹N°›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FE53EAAF-6045-4660-8FAB-42F1EC2CCFD8}" type="slidenum">
              <a:rPr lang="en-US"/>
              <a:pPr/>
              <a:t>‹N°›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2DC21D9E-495F-4BAB-AD7A-2063CDA2DD3B}" type="slidenum">
              <a:rPr lang="en-US"/>
              <a:pPr/>
              <a:t>‹N°›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1350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106988" y="1768475"/>
            <a:ext cx="4451350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5D1F0AE4-0ED7-4AF1-A6DF-6C2CF76AFF99}" type="slidenum">
              <a:rPr lang="en-US"/>
              <a:pPr/>
              <a:t>‹N°›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22602443-28B4-4B38-9F04-1D781B47AF48}" type="slidenum">
              <a:rPr lang="en-US"/>
              <a:pPr/>
              <a:t>‹N°›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1ADBF0FE-8D1B-44E0-B0B2-8E8A8B6188D8}" type="slidenum">
              <a:rPr lang="en-US"/>
              <a:pPr/>
              <a:t>‹N°›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87B78653-7FE5-4EE1-B1D3-9C8B3574E87D}" type="slidenum">
              <a:rPr lang="en-US"/>
              <a:pPr/>
              <a:t>‹N°›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4EC2CE30-FD79-4DDC-953C-20C2FC7F0B67}" type="slidenum">
              <a:rPr lang="en-US"/>
              <a:pPr/>
              <a:t>‹N°›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437D798A-1DEF-43B5-9E22-6BFB3BFB7E61}" type="slidenum">
              <a:rPr lang="en-US"/>
              <a:pPr/>
              <a:t>‹N°›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7108825"/>
            <a:ext cx="10080625" cy="457200"/>
          </a:xfrm>
          <a:prstGeom prst="rect">
            <a:avLst/>
          </a:prstGeom>
          <a:solidFill>
            <a:srgbClr val="DC23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55100" cy="12461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55100" cy="4987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80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503238" y="6886575"/>
            <a:ext cx="2346325" cy="519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6300" y="6886575"/>
            <a:ext cx="2332038" cy="504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ea typeface="+mn-ea"/>
                <a:cs typeface="+mn-cs"/>
              </a:defRPr>
            </a:lvl1pPr>
          </a:lstStyle>
          <a:p>
            <a:fld id="{701A72C7-7C87-4038-94E1-289A99FCBE3C}" type="slidenum">
              <a:rPr lang="en-US"/>
              <a:pPr/>
              <a:t>‹N°›</a:t>
            </a:fld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2971800" y="6858000"/>
            <a:ext cx="4094163" cy="504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ea typeface="+mn-ea"/>
                <a:cs typeface="+mn-cs"/>
              </a:defRPr>
            </a:lvl1pPr>
          </a:lstStyle>
          <a:p>
            <a:endParaRPr lang="en-US"/>
          </a:p>
        </p:txBody>
      </p:sp>
      <p:pic>
        <p:nvPicPr>
          <p:cNvPr id="9" name="Picture 7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6838950" y="7132638"/>
            <a:ext cx="1609725" cy="384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0" name="Picture 8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8494713" y="7105650"/>
            <a:ext cx="1554162" cy="4111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1" name="Picture 9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4591050" y="7129463"/>
            <a:ext cx="2193925" cy="384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2pPr>
      <a:lvl3pPr marL="1143000" indent="-228600"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3pPr>
      <a:lvl4pPr marL="1600200" indent="-228600"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4pPr>
      <a:lvl5pPr marL="2057400" indent="-228600"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5pPr>
      <a:lvl6pPr marL="2514600" indent="-228600"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6pPr>
      <a:lvl7pPr marL="2971800" indent="-228600"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7pPr>
      <a:lvl8pPr marL="3429000" indent="-228600"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8pPr>
      <a:lvl9pPr marL="3886200" indent="-228600"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9pPr>
    </p:titleStyle>
    <p:bodyStyle>
      <a:lvl1pPr marL="342900" indent="-342900" algn="l" defTabSz="457200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csrc.nist.gov/publications/nistpubs/800-61-rev1/SP800-61rev1.pdf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0" y="2286000"/>
            <a:ext cx="10080625" cy="915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4400">
                <a:solidFill>
                  <a:srgbClr val="000000"/>
                </a:solidFill>
                <a:ea typeface="DejaVu Sans" charset="0"/>
                <a:cs typeface="DejaVu Sans" charset="0"/>
              </a:rPr>
              <a:t>CSIRT – Incident handling</a:t>
            </a:r>
          </a:p>
        </p:txBody>
      </p:sp>
      <p:sp>
        <p:nvSpPr>
          <p:cNvPr id="3074" name="Line 2"/>
          <p:cNvSpPr>
            <a:spLocks noChangeShapeType="1"/>
          </p:cNvSpPr>
          <p:nvPr/>
        </p:nvSpPr>
        <p:spPr bwMode="auto">
          <a:xfrm>
            <a:off x="0" y="3429000"/>
            <a:ext cx="10080625" cy="1588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0" y="4114800"/>
            <a:ext cx="10080625" cy="8016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i="1">
                <a:solidFill>
                  <a:srgbClr val="000000"/>
                </a:solidFill>
                <a:ea typeface="DejaVu Sans" charset="0"/>
                <a:cs typeface="DejaVu Sans" charset="0"/>
              </a:rPr>
              <a:t>Perpétus Jacques Houngbo</a:t>
            </a:r>
          </a:p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i="1">
                <a:solidFill>
                  <a:srgbClr val="000000"/>
                </a:solidFill>
                <a:ea typeface="DejaVu Sans" charset="0"/>
                <a:cs typeface="DejaVu Sans" charset="0"/>
              </a:rPr>
              <a:t>Dar Es Salaam, May – June 2011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4308475" y="5943600"/>
            <a:ext cx="5737225" cy="1143000"/>
          </a:xfrm>
          <a:prstGeom prst="rect">
            <a:avLst/>
          </a:prstGeom>
          <a:solidFill>
            <a:srgbClr val="E6E6E6"/>
          </a:solidFill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algn="just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00"/>
                </a:solidFill>
                <a:ea typeface="DejaVu Sans" charset="0"/>
                <a:cs typeface="DejaVu Sans" charset="0"/>
              </a:rPr>
              <a:t>“If you think technology can solve your security problems, then you don’t understand the problems and you don’t understand the technology”- Bruce </a:t>
            </a:r>
            <a:r>
              <a:rPr lang="en-US" dirty="0" err="1" smtClean="0">
                <a:solidFill>
                  <a:srgbClr val="000000"/>
                </a:solidFill>
                <a:ea typeface="DejaVu Sans" charset="0"/>
                <a:cs typeface="DejaVu Sans" charset="0"/>
              </a:rPr>
              <a:t>Schneier</a:t>
            </a:r>
            <a:endParaRPr lang="en-US" dirty="0" smtClean="0">
              <a:solidFill>
                <a:srgbClr val="000000"/>
              </a:solidFill>
              <a:ea typeface="DejaVu Sans" charset="0"/>
              <a:cs typeface="DejaVu Sans" charset="0"/>
            </a:endParaRPr>
          </a:p>
          <a:p>
            <a:pPr algn="just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i="1" u="sng" dirty="0" smtClean="0">
                <a:solidFill>
                  <a:schemeClr val="accent2"/>
                </a:solidFill>
                <a:ea typeface="DejaVu Sans" charset="0"/>
                <a:cs typeface="DejaVu Sans" charset="0"/>
              </a:rPr>
              <a:t>http://think.securityfirst.web.id/?page_id=12 </a:t>
            </a:r>
            <a:endParaRPr lang="en-US" i="1" u="sng" dirty="0">
              <a:solidFill>
                <a:schemeClr val="accent2"/>
              </a:solidFill>
              <a:ea typeface="DejaVu Sans" charset="0"/>
              <a:cs typeface="DejaVu Sans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503238" y="301625"/>
            <a:ext cx="9070975" cy="1069975"/>
          </a:xfrm>
          <a:prstGeom prst="rect">
            <a:avLst/>
          </a:prstGeom>
          <a:ln>
            <a:headEnd/>
            <a:tailEnd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coolSlant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38880" rIns="0" bIns="0" anchor="ctr"/>
          <a:lstStyle/>
          <a:p>
            <a:pPr algn="ctr">
              <a:buClrTx/>
              <a:buFont typeface="Times New Roman" pitchFamily="16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4000">
                <a:solidFill>
                  <a:srgbClr val="000000"/>
                </a:solidFill>
                <a:latin typeface="+mn-lt"/>
                <a:ea typeface="DejaVu Sans" charset="0"/>
                <a:cs typeface="DejaVu Sans" charset="0"/>
              </a:rPr>
              <a:t>Incident response, incident handling, incident management		2 / 3</a:t>
            </a:r>
          </a:p>
        </p:txBody>
      </p:sp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9117013" cy="5157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28080" rIns="0" bIns="0"/>
          <a:lstStyle/>
          <a:p>
            <a:pPr marL="417513" indent="-312738">
              <a:spcAft>
                <a:spcPts val="1425"/>
              </a:spcAft>
              <a:buSzPct val="35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3000">
                <a:solidFill>
                  <a:srgbClr val="000000"/>
                </a:solidFill>
                <a:ea typeface="DejaVu Sans" charset="0"/>
                <a:cs typeface="DejaVu Sans" charset="0"/>
              </a:rPr>
              <a:t>Incident management is part of risk management</a:t>
            </a:r>
          </a:p>
          <a:p>
            <a:pPr marL="417513" indent="-312738">
              <a:spcAft>
                <a:spcPts val="1425"/>
              </a:spcAft>
              <a:buSzPct val="35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3000">
                <a:solidFill>
                  <a:srgbClr val="000000"/>
                </a:solidFill>
                <a:ea typeface="DejaVu Sans" charset="0"/>
                <a:cs typeface="DejaVu Sans" charset="0"/>
              </a:rPr>
              <a:t>Risk management: </a:t>
            </a:r>
          </a:p>
          <a:p>
            <a:pPr marL="741363" lvl="1" indent="-284163">
              <a:spcAft>
                <a:spcPts val="1425"/>
              </a:spcAft>
              <a:buSzPct val="35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3000">
                <a:solidFill>
                  <a:srgbClr val="000000"/>
                </a:solidFill>
                <a:ea typeface="DejaVu Sans" charset="0"/>
                <a:cs typeface="DejaVu Sans" charset="0"/>
              </a:rPr>
              <a:t>coordinated activities to direct and control an organization with regard to risk</a:t>
            </a:r>
          </a:p>
          <a:p>
            <a:pPr marL="741363" lvl="1" indent="-284163">
              <a:spcAft>
                <a:spcPts val="1425"/>
              </a:spcAft>
              <a:buSzPct val="35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3000">
                <a:solidFill>
                  <a:srgbClr val="000000"/>
                </a:solidFill>
                <a:ea typeface="DejaVu Sans" charset="0"/>
                <a:cs typeface="DejaVu Sans" charset="0"/>
              </a:rPr>
              <a:t>policies, procedures, and practices involved in identification, analysis, assessment, control, and avoidance, minimization, or elimination of unacceptable risks</a:t>
            </a:r>
          </a:p>
          <a:p>
            <a:pPr marL="417513" indent="-312738">
              <a:spcAft>
                <a:spcPts val="1425"/>
              </a:spcAft>
              <a:buSzPct val="35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3000">
                <a:solidFill>
                  <a:srgbClr val="000000"/>
                </a:solidFill>
                <a:ea typeface="DejaVu Sans" charset="0"/>
                <a:cs typeface="DejaVu Sans" charset="0"/>
              </a:rPr>
              <a:t>Incident management encompasses (and is broader than) incident handling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503238" y="301625"/>
            <a:ext cx="9070975" cy="1069975"/>
          </a:xfrm>
          <a:prstGeom prst="rect">
            <a:avLst/>
          </a:prstGeom>
          <a:ln>
            <a:headEnd/>
            <a:tailEnd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coolSlant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38880" rIns="0" bIns="0" anchor="ctr"/>
          <a:lstStyle/>
          <a:p>
            <a:pPr algn="ctr"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4000">
                <a:solidFill>
                  <a:srgbClr val="000000"/>
                </a:solidFill>
                <a:latin typeface="+mn-lt"/>
                <a:ea typeface="DejaVu Sans" charset="0"/>
                <a:cs typeface="DejaVu Sans" charset="0"/>
              </a:rPr>
              <a:t>Incident response, incident handling, incident management		3 / 3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92175" y="1516063"/>
            <a:ext cx="7988300" cy="5197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6629400"/>
            <a:ext cx="9601200" cy="457200"/>
          </a:xfrm>
          <a:ln/>
        </p:spPr>
        <p:txBody>
          <a:bodyPr/>
          <a:lstStyle/>
          <a:p>
            <a:pPr algn="l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400" i="1"/>
              <a:t>Source: Security Incident Handling, Shinil Hong, August, 2007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1"/>
          <p:cNvSpPr txBox="1">
            <a:spLocks noChangeArrowheads="1"/>
          </p:cNvSpPr>
          <p:nvPr/>
        </p:nvSpPr>
        <p:spPr bwMode="auto">
          <a:xfrm>
            <a:off x="503238" y="301625"/>
            <a:ext cx="9070975" cy="1069975"/>
          </a:xfrm>
          <a:prstGeom prst="rect">
            <a:avLst/>
          </a:prstGeom>
          <a:ln>
            <a:headEnd/>
            <a:tailEnd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coolSlant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38880" rIns="0" bIns="0" anchor="ctr"/>
          <a:lstStyle/>
          <a:p>
            <a:pPr algn="ctr">
              <a:buClrTx/>
              <a:buFont typeface="Times New Roman" pitchFamily="16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4000">
                <a:solidFill>
                  <a:srgbClr val="000000"/>
                </a:solidFill>
                <a:latin typeface="+mn-lt"/>
                <a:ea typeface="DejaVu Sans" charset="0"/>
                <a:cs typeface="DejaVu Sans" charset="0"/>
              </a:rPr>
              <a:t>Contents</a:t>
            </a:r>
          </a:p>
        </p:txBody>
      </p:sp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503238" y="1371600"/>
            <a:ext cx="9070975" cy="538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28080" rIns="0" bIns="0"/>
          <a:lstStyle/>
          <a:p>
            <a:pPr marL="417513" indent="-312738">
              <a:spcAft>
                <a:spcPts val="1425"/>
              </a:spcAft>
              <a:buSzPct val="38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C0C0C0"/>
                </a:solidFill>
                <a:ea typeface="DejaVu Sans" charset="0"/>
                <a:cs typeface="DejaVu Sans" charset="0"/>
              </a:rPr>
              <a:t>Introduction: module objectives</a:t>
            </a:r>
          </a:p>
          <a:p>
            <a:pPr marL="417513" indent="-312738">
              <a:spcAft>
                <a:spcPts val="1425"/>
              </a:spcAft>
              <a:buSzPct val="38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C0C0C0"/>
                </a:solidFill>
                <a:ea typeface="DejaVu Sans" charset="0"/>
                <a:cs typeface="DejaVu Sans" charset="0"/>
              </a:rPr>
              <a:t>Events, incidents</a:t>
            </a:r>
          </a:p>
          <a:p>
            <a:pPr marL="417513" indent="-312738">
              <a:spcAft>
                <a:spcPts val="1425"/>
              </a:spcAft>
              <a:buSzPct val="38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C0C0C0"/>
                </a:solidFill>
                <a:ea typeface="DejaVu Sans" charset="0"/>
                <a:cs typeface="DejaVu Sans" charset="0"/>
              </a:rPr>
              <a:t>Incident response, incident handling, incident management</a:t>
            </a:r>
          </a:p>
          <a:p>
            <a:pPr marL="417513" indent="-312738">
              <a:spcAft>
                <a:spcPts val="1425"/>
              </a:spcAft>
              <a:buSzPct val="38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000000"/>
                </a:solidFill>
                <a:ea typeface="DejaVu Sans" charset="0"/>
                <a:cs typeface="DejaVu Sans" charset="0"/>
              </a:rPr>
              <a:t>Incident handling</a:t>
            </a:r>
          </a:p>
          <a:p>
            <a:pPr marL="728663" lvl="1" indent="-271463" eaLnBrk="0">
              <a:spcAft>
                <a:spcPts val="1138"/>
              </a:spcAft>
              <a:buSzPct val="38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C0C0C0"/>
                </a:solidFill>
                <a:ea typeface="DejaVu Sans" charset="0"/>
                <a:cs typeface="DejaVu Sans" charset="0"/>
              </a:rPr>
              <a:t>Preparation</a:t>
            </a:r>
          </a:p>
          <a:p>
            <a:pPr marL="728663" lvl="1" indent="-271463" eaLnBrk="0">
              <a:spcAft>
                <a:spcPts val="1138"/>
              </a:spcAft>
              <a:buSzPct val="38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C0C0C0"/>
                </a:solidFill>
                <a:ea typeface="DejaVu Sans" charset="0"/>
                <a:cs typeface="DejaVu Sans" charset="0"/>
              </a:rPr>
              <a:t>Detection and analysis</a:t>
            </a:r>
          </a:p>
          <a:p>
            <a:pPr marL="728663" lvl="1" indent="-271463" eaLnBrk="0">
              <a:spcAft>
                <a:spcPts val="1138"/>
              </a:spcAft>
              <a:buSzPct val="38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C0C0C0"/>
                </a:solidFill>
                <a:ea typeface="DejaVu Sans" charset="0"/>
                <a:cs typeface="DejaVu Sans" charset="0"/>
              </a:rPr>
              <a:t>Containment, eradication, recovery</a:t>
            </a:r>
          </a:p>
          <a:p>
            <a:pPr marL="728663" lvl="1" indent="-271463" eaLnBrk="0">
              <a:spcAft>
                <a:spcPts val="1138"/>
              </a:spcAft>
              <a:buSzPct val="38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C0C0C0"/>
                </a:solidFill>
                <a:ea typeface="DejaVu Sans" charset="0"/>
                <a:cs typeface="DejaVu Sans" charset="0"/>
              </a:rPr>
              <a:t>Post incident activities</a:t>
            </a:r>
          </a:p>
          <a:p>
            <a:pPr marL="417513" indent="-312738">
              <a:spcAft>
                <a:spcPts val="1425"/>
              </a:spcAft>
              <a:buSzPct val="38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C0C0C0"/>
                </a:solidFill>
                <a:ea typeface="DejaVu Sans" charset="0"/>
                <a:cs typeface="DejaVu Sans" charset="0"/>
              </a:rPr>
              <a:t>Conclusion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503238" y="301625"/>
            <a:ext cx="9070975" cy="1069975"/>
          </a:xfrm>
          <a:prstGeom prst="rect">
            <a:avLst/>
          </a:prstGeom>
          <a:ln>
            <a:headEnd/>
            <a:tailEnd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coolSlant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38880" rIns="0" bIns="0" anchor="ctr"/>
          <a:lstStyle/>
          <a:p>
            <a:pPr algn="ctr"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4000">
                <a:solidFill>
                  <a:srgbClr val="000000"/>
                </a:solidFill>
                <a:latin typeface="+mn-lt"/>
                <a:ea typeface="DejaVu Sans" charset="0"/>
                <a:cs typeface="DejaVu Sans" charset="0"/>
              </a:rPr>
              <a:t>Incident handling</a:t>
            </a:r>
          </a:p>
        </p:txBody>
      </p:sp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503238" y="1600200"/>
            <a:ext cx="9070975" cy="5157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28080" rIns="0" bIns="0"/>
          <a:lstStyle/>
          <a:p>
            <a:pPr marL="417513" indent="-312738">
              <a:spcAft>
                <a:spcPts val="1425"/>
              </a:spcAft>
              <a:buSzPct val="35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3000">
                <a:solidFill>
                  <a:srgbClr val="000000"/>
                </a:solidFill>
                <a:ea typeface="DejaVu Sans" charset="0"/>
                <a:cs typeface="DejaVu Sans" charset="0"/>
              </a:rPr>
              <a:t>Handling incident – several phases</a:t>
            </a:r>
          </a:p>
          <a:p>
            <a:pPr marL="741363" lvl="1" indent="-284163">
              <a:spcAft>
                <a:spcPts val="1425"/>
              </a:spcAft>
              <a:buSzPct val="35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3000">
                <a:solidFill>
                  <a:srgbClr val="000000"/>
                </a:solidFill>
                <a:ea typeface="DejaVu Sans" charset="0"/>
                <a:cs typeface="DejaVu Sans" charset="0"/>
              </a:rPr>
              <a:t>preparation: limit the number of incidents that will occur</a:t>
            </a:r>
          </a:p>
          <a:p>
            <a:pPr marL="741363" lvl="1" indent="-284163">
              <a:spcAft>
                <a:spcPts val="1425"/>
              </a:spcAft>
              <a:buSzPct val="35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3000">
                <a:solidFill>
                  <a:srgbClr val="000000"/>
                </a:solidFill>
                <a:ea typeface="DejaVu Sans" charset="0"/>
                <a:cs typeface="DejaVu Sans" charset="0"/>
              </a:rPr>
              <a:t>detection and analysis: security breaches, incident classification, signs of incidents</a:t>
            </a:r>
          </a:p>
          <a:p>
            <a:pPr marL="741363" lvl="1" indent="-284163">
              <a:spcAft>
                <a:spcPts val="1425"/>
              </a:spcAft>
              <a:buSzPct val="35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3000">
                <a:solidFill>
                  <a:srgbClr val="000000"/>
                </a:solidFill>
                <a:ea typeface="DejaVu Sans" charset="0"/>
                <a:cs typeface="DejaVu Sans" charset="0"/>
              </a:rPr>
              <a:t>containment, eradication, recovery: limit the spread, gather evidences, eliminate components, restore system to normal operation</a:t>
            </a:r>
          </a:p>
          <a:p>
            <a:pPr marL="741363" lvl="1" indent="-284163">
              <a:spcAft>
                <a:spcPts val="1425"/>
              </a:spcAft>
              <a:buSzPct val="35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3000">
                <a:solidFill>
                  <a:srgbClr val="000000"/>
                </a:solidFill>
                <a:ea typeface="DejaVu Sans" charset="0"/>
                <a:cs typeface="DejaVu Sans" charset="0"/>
              </a:rPr>
              <a:t>post incident activities: lessons learned, data collected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"/>
          <p:cNvSpPr txBox="1">
            <a:spLocks noChangeArrowheads="1"/>
          </p:cNvSpPr>
          <p:nvPr/>
        </p:nvSpPr>
        <p:spPr bwMode="auto">
          <a:xfrm>
            <a:off x="503238" y="301625"/>
            <a:ext cx="9070975" cy="1069975"/>
          </a:xfrm>
          <a:prstGeom prst="rect">
            <a:avLst/>
          </a:prstGeom>
          <a:ln>
            <a:headEnd/>
            <a:tailEnd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coolSlant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38880" rIns="0" bIns="0" anchor="ctr"/>
          <a:lstStyle/>
          <a:p>
            <a:pPr algn="ctr">
              <a:buClrTx/>
              <a:buFont typeface="Times New Roman" pitchFamily="16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4000">
                <a:solidFill>
                  <a:srgbClr val="000000"/>
                </a:solidFill>
                <a:latin typeface="+mn-lt"/>
                <a:ea typeface="DejaVu Sans" charset="0"/>
                <a:cs typeface="DejaVu Sans" charset="0"/>
              </a:rPr>
              <a:t>Contents</a:t>
            </a:r>
          </a:p>
        </p:txBody>
      </p:sp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503238" y="1371600"/>
            <a:ext cx="9070975" cy="538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28080" rIns="0" bIns="0"/>
          <a:lstStyle/>
          <a:p>
            <a:pPr marL="417513" indent="-312738">
              <a:spcAft>
                <a:spcPts val="1425"/>
              </a:spcAft>
              <a:buSzPct val="38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C0C0C0"/>
                </a:solidFill>
                <a:ea typeface="DejaVu Sans" charset="0"/>
                <a:cs typeface="DejaVu Sans" charset="0"/>
              </a:rPr>
              <a:t>Introduction: module objectives</a:t>
            </a:r>
          </a:p>
          <a:p>
            <a:pPr marL="417513" indent="-312738">
              <a:spcAft>
                <a:spcPts val="1425"/>
              </a:spcAft>
              <a:buSzPct val="38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C0C0C0"/>
                </a:solidFill>
                <a:ea typeface="DejaVu Sans" charset="0"/>
                <a:cs typeface="DejaVu Sans" charset="0"/>
              </a:rPr>
              <a:t>Events, incidents</a:t>
            </a:r>
          </a:p>
          <a:p>
            <a:pPr marL="417513" indent="-312738">
              <a:spcAft>
                <a:spcPts val="1425"/>
              </a:spcAft>
              <a:buSzPct val="38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C0C0C0"/>
                </a:solidFill>
                <a:ea typeface="DejaVu Sans" charset="0"/>
                <a:cs typeface="DejaVu Sans" charset="0"/>
              </a:rPr>
              <a:t>Incident response, incident handling, incident management</a:t>
            </a:r>
          </a:p>
          <a:p>
            <a:pPr marL="417513" indent="-312738">
              <a:spcAft>
                <a:spcPts val="1425"/>
              </a:spcAft>
              <a:buSzPct val="38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000000"/>
                </a:solidFill>
                <a:ea typeface="DejaVu Sans" charset="0"/>
                <a:cs typeface="DejaVu Sans" charset="0"/>
              </a:rPr>
              <a:t>Incident handling</a:t>
            </a:r>
          </a:p>
          <a:p>
            <a:pPr marL="728663" lvl="1" indent="-271463" eaLnBrk="0">
              <a:spcAft>
                <a:spcPts val="1138"/>
              </a:spcAft>
              <a:buSzPct val="38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000000"/>
                </a:solidFill>
                <a:ea typeface="DejaVu Sans" charset="0"/>
                <a:cs typeface="DejaVu Sans" charset="0"/>
              </a:rPr>
              <a:t>Preparation</a:t>
            </a:r>
          </a:p>
          <a:p>
            <a:pPr marL="728663" lvl="1" indent="-271463" eaLnBrk="0">
              <a:spcAft>
                <a:spcPts val="1138"/>
              </a:spcAft>
              <a:buSzPct val="38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C0C0C0"/>
                </a:solidFill>
                <a:ea typeface="DejaVu Sans" charset="0"/>
                <a:cs typeface="DejaVu Sans" charset="0"/>
              </a:rPr>
              <a:t>Detection and analysis</a:t>
            </a:r>
          </a:p>
          <a:p>
            <a:pPr marL="728663" lvl="1" indent="-271463" eaLnBrk="0">
              <a:spcAft>
                <a:spcPts val="1138"/>
              </a:spcAft>
              <a:buSzPct val="38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C0C0C0"/>
                </a:solidFill>
                <a:ea typeface="DejaVu Sans" charset="0"/>
                <a:cs typeface="DejaVu Sans" charset="0"/>
              </a:rPr>
              <a:t>Containment, eradication, recovery</a:t>
            </a:r>
          </a:p>
          <a:p>
            <a:pPr marL="728663" lvl="1" indent="-271463" eaLnBrk="0">
              <a:spcAft>
                <a:spcPts val="1138"/>
              </a:spcAft>
              <a:buSzPct val="38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C0C0C0"/>
                </a:solidFill>
                <a:ea typeface="DejaVu Sans" charset="0"/>
                <a:cs typeface="DejaVu Sans" charset="0"/>
              </a:rPr>
              <a:t>Post incident activities</a:t>
            </a:r>
          </a:p>
          <a:p>
            <a:pPr marL="417513" indent="-312738">
              <a:spcAft>
                <a:spcPts val="1425"/>
              </a:spcAft>
              <a:buSzPct val="38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C0C0C0"/>
                </a:solidFill>
                <a:ea typeface="DejaVu Sans" charset="0"/>
                <a:cs typeface="DejaVu Sans" charset="0"/>
              </a:rPr>
              <a:t>Conclusion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228600" y="301625"/>
            <a:ext cx="9601200" cy="1527175"/>
          </a:xfrm>
          <a:prstGeom prst="rect">
            <a:avLst/>
          </a:prstGeom>
          <a:ln>
            <a:headEnd/>
            <a:tailEnd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coolSlant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38880" rIns="0" bIns="0" anchor="ctr"/>
          <a:lstStyle/>
          <a:p>
            <a:pPr algn="ctr"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600">
                <a:solidFill>
                  <a:srgbClr val="000000"/>
                </a:solidFill>
                <a:latin typeface="+mn-lt"/>
                <a:ea typeface="DejaVu Sans" charset="0"/>
                <a:cs typeface="DejaVu Sans" charset="0"/>
              </a:rPr>
              <a:t>Incident handling – Preparation</a:t>
            </a:r>
          </a:p>
          <a:p>
            <a:pPr algn="ctr"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600">
                <a:solidFill>
                  <a:srgbClr val="000000"/>
                </a:solidFill>
                <a:latin typeface="+mn-lt"/>
                <a:ea typeface="DejaVu Sans" charset="0"/>
                <a:cs typeface="DejaVu Sans" charset="0"/>
              </a:rPr>
              <a:t>Establishing incident response capability (1/5)</a:t>
            </a:r>
          </a:p>
        </p:txBody>
      </p:sp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503238" y="2286000"/>
            <a:ext cx="9070975" cy="4471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28080" rIns="0" bIns="0"/>
          <a:lstStyle/>
          <a:p>
            <a:pPr marL="417513" indent="-312738">
              <a:spcAft>
                <a:spcPts val="1425"/>
              </a:spcAft>
              <a:buSzPct val="35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3000">
                <a:solidFill>
                  <a:srgbClr val="000000"/>
                </a:solidFill>
                <a:ea typeface="DejaVu Sans" charset="0"/>
                <a:cs typeface="DejaVu Sans" charset="0"/>
              </a:rPr>
              <a:t>Establishing incident response capability</a:t>
            </a:r>
          </a:p>
          <a:p>
            <a:pPr marL="417513" indent="-312738">
              <a:spcAft>
                <a:spcPts val="1425"/>
              </a:spcAft>
              <a:buClrTx/>
              <a:buSzTx/>
              <a:buFontTx/>
              <a:buNone/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endParaRPr lang="en-US" sz="3000">
              <a:solidFill>
                <a:srgbClr val="000000"/>
              </a:solidFill>
              <a:ea typeface="DejaVu Sans" charset="0"/>
              <a:cs typeface="DejaVu Sans" charset="0"/>
            </a:endParaRPr>
          </a:p>
          <a:p>
            <a:pPr marL="741363" lvl="1" indent="-284163">
              <a:spcAft>
                <a:spcPts val="1425"/>
              </a:spcAft>
              <a:buSzPct val="35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3000">
                <a:solidFill>
                  <a:srgbClr val="000000"/>
                </a:solidFill>
                <a:ea typeface="DejaVu Sans" charset="0"/>
                <a:cs typeface="DejaVu Sans" charset="0"/>
              </a:rPr>
              <a:t>Communications and Facilities</a:t>
            </a:r>
          </a:p>
          <a:p>
            <a:pPr marL="741363" lvl="1" indent="-284163">
              <a:spcAft>
                <a:spcPts val="1425"/>
              </a:spcAft>
              <a:buSzPct val="35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3000">
                <a:solidFill>
                  <a:srgbClr val="000000"/>
                </a:solidFill>
                <a:ea typeface="DejaVu Sans" charset="0"/>
                <a:cs typeface="DejaVu Sans" charset="0"/>
              </a:rPr>
              <a:t>Analysis Hardware and Software</a:t>
            </a:r>
          </a:p>
          <a:p>
            <a:pPr marL="741363" lvl="1" indent="-284163">
              <a:spcAft>
                <a:spcPts val="1425"/>
              </a:spcAft>
              <a:buSzPct val="35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3000">
                <a:solidFill>
                  <a:srgbClr val="000000"/>
                </a:solidFill>
                <a:ea typeface="DejaVu Sans" charset="0"/>
                <a:cs typeface="DejaVu Sans" charset="0"/>
              </a:rPr>
              <a:t>Analysis Resources</a:t>
            </a:r>
          </a:p>
          <a:p>
            <a:pPr marL="741363" lvl="1" indent="-284163">
              <a:spcAft>
                <a:spcPts val="1425"/>
              </a:spcAft>
              <a:buSzPct val="35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3000">
                <a:solidFill>
                  <a:srgbClr val="000000"/>
                </a:solidFill>
                <a:ea typeface="DejaVu Sans" charset="0"/>
                <a:cs typeface="DejaVu Sans" charset="0"/>
              </a:rPr>
              <a:t>Mitigation Software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 Box 1"/>
          <p:cNvSpPr txBox="1">
            <a:spLocks noChangeArrowheads="1"/>
          </p:cNvSpPr>
          <p:nvPr/>
        </p:nvSpPr>
        <p:spPr bwMode="auto">
          <a:xfrm>
            <a:off x="503238" y="1828800"/>
            <a:ext cx="9070975" cy="49291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28080" rIns="0" bIns="0"/>
          <a:lstStyle/>
          <a:p>
            <a:pPr marL="417513" indent="-312738">
              <a:spcAft>
                <a:spcPts val="1425"/>
              </a:spcAft>
              <a:buSzPct val="35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3000">
                <a:solidFill>
                  <a:srgbClr val="000000"/>
                </a:solidFill>
                <a:ea typeface="DejaVu Sans" charset="0"/>
                <a:cs typeface="DejaVu Sans" charset="0"/>
              </a:rPr>
              <a:t>Communications and Facilities</a:t>
            </a:r>
          </a:p>
          <a:p>
            <a:pPr marL="741363" lvl="1" indent="-284163">
              <a:spcAft>
                <a:spcPts val="1425"/>
              </a:spcAft>
              <a:buSzPct val="35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3000">
                <a:solidFill>
                  <a:srgbClr val="000000"/>
                </a:solidFill>
                <a:ea typeface="DejaVu Sans" charset="0"/>
                <a:cs typeface="DejaVu Sans" charset="0"/>
              </a:rPr>
              <a:t>Contact information (team members)</a:t>
            </a:r>
          </a:p>
          <a:p>
            <a:pPr marL="741363" lvl="1" indent="-284163">
              <a:spcAft>
                <a:spcPts val="1425"/>
              </a:spcAft>
              <a:buSzPct val="35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3000">
                <a:solidFill>
                  <a:srgbClr val="000000"/>
                </a:solidFill>
                <a:ea typeface="DejaVu Sans" charset="0"/>
                <a:cs typeface="DejaVu Sans" charset="0"/>
              </a:rPr>
              <a:t>On-call information</a:t>
            </a:r>
          </a:p>
          <a:p>
            <a:pPr marL="741363" lvl="1" indent="-284163">
              <a:spcAft>
                <a:spcPts val="1425"/>
              </a:spcAft>
              <a:buSzPct val="35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3000">
                <a:solidFill>
                  <a:srgbClr val="000000"/>
                </a:solidFill>
                <a:ea typeface="DejaVu Sans" charset="0"/>
                <a:cs typeface="DejaVu Sans" charset="0"/>
              </a:rPr>
              <a:t>Incident reporting mechanisms</a:t>
            </a:r>
          </a:p>
          <a:p>
            <a:pPr marL="741363" lvl="1" indent="-284163">
              <a:spcAft>
                <a:spcPts val="1425"/>
              </a:spcAft>
              <a:buSzPct val="35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3000">
                <a:solidFill>
                  <a:srgbClr val="000000"/>
                </a:solidFill>
                <a:ea typeface="DejaVu Sans" charset="0"/>
                <a:cs typeface="DejaVu Sans" charset="0"/>
              </a:rPr>
              <a:t>Pagers or cell phones</a:t>
            </a:r>
          </a:p>
          <a:p>
            <a:pPr marL="741363" lvl="1" indent="-284163">
              <a:spcAft>
                <a:spcPts val="1425"/>
              </a:spcAft>
              <a:buSzPct val="35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3000">
                <a:solidFill>
                  <a:srgbClr val="000000"/>
                </a:solidFill>
                <a:ea typeface="DejaVu Sans" charset="0"/>
                <a:cs typeface="DejaVu Sans" charset="0"/>
              </a:rPr>
              <a:t>Encryption software / digital signature</a:t>
            </a:r>
          </a:p>
          <a:p>
            <a:pPr marL="741363" lvl="1" indent="-284163">
              <a:spcAft>
                <a:spcPts val="1425"/>
              </a:spcAft>
              <a:buSzPct val="35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3000">
                <a:solidFill>
                  <a:srgbClr val="000000"/>
                </a:solidFill>
                <a:ea typeface="DejaVu Sans" charset="0"/>
                <a:cs typeface="DejaVu Sans" charset="0"/>
              </a:rPr>
              <a:t>War room</a:t>
            </a:r>
          </a:p>
          <a:p>
            <a:pPr marL="741363" lvl="1" indent="-284163">
              <a:spcAft>
                <a:spcPts val="1425"/>
              </a:spcAft>
              <a:buSzPct val="35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3000">
                <a:solidFill>
                  <a:srgbClr val="000000"/>
                </a:solidFill>
                <a:ea typeface="DejaVu Sans" charset="0"/>
                <a:cs typeface="DejaVu Sans" charset="0"/>
              </a:rPr>
              <a:t>Secure storage facility</a:t>
            </a:r>
          </a:p>
        </p:txBody>
      </p:sp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228600" y="228600"/>
            <a:ext cx="9601200" cy="1371600"/>
          </a:xfrm>
          <a:prstGeom prst="rect">
            <a:avLst/>
          </a:prstGeom>
          <a:ln>
            <a:headEnd/>
            <a:tailEnd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coolSlant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38880" rIns="0" bIns="0" anchor="ctr"/>
          <a:lstStyle/>
          <a:p>
            <a:pPr algn="ctr">
              <a:buClrTx/>
              <a:buFont typeface="Times New Roman" pitchFamily="16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600">
                <a:solidFill>
                  <a:srgbClr val="000000"/>
                </a:solidFill>
                <a:latin typeface="+mn-lt"/>
                <a:ea typeface="DejaVu Sans" charset="0"/>
                <a:cs typeface="DejaVu Sans" charset="0"/>
              </a:rPr>
              <a:t>Incident handling – Preparation</a:t>
            </a:r>
          </a:p>
          <a:p>
            <a:pPr algn="ctr">
              <a:buClrTx/>
              <a:buFont typeface="Times New Roman" pitchFamily="16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600">
                <a:solidFill>
                  <a:srgbClr val="000000"/>
                </a:solidFill>
                <a:latin typeface="+mn-lt"/>
                <a:ea typeface="DejaVu Sans" charset="0"/>
                <a:cs typeface="DejaVu Sans" charset="0"/>
              </a:rPr>
              <a:t>Establishing incident response capability (2/5)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1"/>
          <p:cNvSpPr txBox="1">
            <a:spLocks noChangeArrowheads="1"/>
          </p:cNvSpPr>
          <p:nvPr/>
        </p:nvSpPr>
        <p:spPr bwMode="auto">
          <a:xfrm>
            <a:off x="503238" y="1828800"/>
            <a:ext cx="9070975" cy="49291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28080" rIns="0" bIns="0"/>
          <a:lstStyle/>
          <a:p>
            <a:pPr marL="417513" indent="-312738">
              <a:spcAft>
                <a:spcPts val="1425"/>
              </a:spcAft>
              <a:buSzPct val="35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3000">
                <a:solidFill>
                  <a:srgbClr val="000000"/>
                </a:solidFill>
                <a:ea typeface="DejaVu Sans" charset="0"/>
                <a:cs typeface="DejaVu Sans" charset="0"/>
              </a:rPr>
              <a:t>Analysis Hardware and Software</a:t>
            </a:r>
          </a:p>
          <a:p>
            <a:pPr marL="741363" lvl="1" indent="-284163">
              <a:spcAft>
                <a:spcPts val="1425"/>
              </a:spcAft>
              <a:buSzPct val="37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000000"/>
                </a:solidFill>
                <a:ea typeface="DejaVu Sans" charset="0"/>
                <a:cs typeface="DejaVu Sans" charset="0"/>
              </a:rPr>
              <a:t>Computer forensic workstations and/or backup devices</a:t>
            </a:r>
          </a:p>
          <a:p>
            <a:pPr marL="741363" lvl="1" indent="-284163">
              <a:spcAft>
                <a:spcPts val="1425"/>
              </a:spcAft>
              <a:buSzPct val="37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000000"/>
                </a:solidFill>
                <a:ea typeface="DejaVu Sans" charset="0"/>
                <a:cs typeface="DejaVu Sans" charset="0"/>
              </a:rPr>
              <a:t>Spare workstations, servers, and networking equipment</a:t>
            </a:r>
          </a:p>
          <a:p>
            <a:pPr marL="741363" lvl="1" indent="-284163">
              <a:spcAft>
                <a:spcPts val="1425"/>
              </a:spcAft>
              <a:buSzPct val="37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000000"/>
                </a:solidFill>
                <a:ea typeface="DejaVu Sans" charset="0"/>
                <a:cs typeface="DejaVu Sans" charset="0"/>
              </a:rPr>
              <a:t>Blank media, Removable media</a:t>
            </a:r>
          </a:p>
          <a:p>
            <a:pPr marL="741363" lvl="1" indent="-284163">
              <a:spcAft>
                <a:spcPts val="1425"/>
              </a:spcAft>
              <a:buSzPct val="37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000000"/>
                </a:solidFill>
                <a:ea typeface="DejaVu Sans" charset="0"/>
                <a:cs typeface="DejaVu Sans" charset="0"/>
              </a:rPr>
              <a:t>Laptops, Easily portable printer</a:t>
            </a:r>
          </a:p>
          <a:p>
            <a:pPr marL="741363" lvl="1" indent="-284163">
              <a:spcAft>
                <a:spcPts val="1425"/>
              </a:spcAft>
              <a:buSzPct val="37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000000"/>
                </a:solidFill>
                <a:ea typeface="DejaVu Sans" charset="0"/>
                <a:cs typeface="DejaVu Sans" charset="0"/>
              </a:rPr>
              <a:t>Packet sniffers and protocol analyzers</a:t>
            </a:r>
          </a:p>
          <a:p>
            <a:pPr marL="741363" lvl="1" indent="-284163">
              <a:spcAft>
                <a:spcPts val="1425"/>
              </a:spcAft>
              <a:buSzPct val="37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000000"/>
                </a:solidFill>
                <a:ea typeface="DejaVu Sans" charset="0"/>
                <a:cs typeface="DejaVu Sans" charset="0"/>
              </a:rPr>
              <a:t>Computer forensic software</a:t>
            </a:r>
          </a:p>
          <a:p>
            <a:pPr marL="741363" lvl="1" indent="-284163">
              <a:spcAft>
                <a:spcPts val="1425"/>
              </a:spcAft>
              <a:buSzPct val="37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000000"/>
                </a:solidFill>
                <a:ea typeface="DejaVu Sans" charset="0"/>
                <a:cs typeface="DejaVu Sans" charset="0"/>
              </a:rPr>
              <a:t>Evidence gathering accessories</a:t>
            </a:r>
          </a:p>
        </p:txBody>
      </p:sp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457200" y="228600"/>
            <a:ext cx="9372600" cy="1371600"/>
          </a:xfrm>
          <a:prstGeom prst="rect">
            <a:avLst/>
          </a:prstGeom>
          <a:ln>
            <a:headEnd/>
            <a:tailEnd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coolSlant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38880" rIns="0" bIns="0" anchor="ctr"/>
          <a:lstStyle/>
          <a:p>
            <a:pPr algn="ctr"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600">
                <a:solidFill>
                  <a:srgbClr val="000000"/>
                </a:solidFill>
                <a:latin typeface="+mn-lt"/>
                <a:ea typeface="DejaVu Sans" charset="0"/>
                <a:cs typeface="DejaVu Sans" charset="0"/>
              </a:rPr>
              <a:t>Incident handling – Preparation</a:t>
            </a:r>
          </a:p>
          <a:p>
            <a:pPr algn="ctr"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600">
                <a:solidFill>
                  <a:srgbClr val="000000"/>
                </a:solidFill>
                <a:latin typeface="+mn-lt"/>
                <a:ea typeface="DejaVu Sans" charset="0"/>
                <a:cs typeface="DejaVu Sans" charset="0"/>
              </a:rPr>
              <a:t>Establishing incident response capability (3/5)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rrowheads="1"/>
          </p:cNvSpPr>
          <p:nvPr/>
        </p:nvSpPr>
        <p:spPr bwMode="auto">
          <a:xfrm>
            <a:off x="503238" y="1828800"/>
            <a:ext cx="9070975" cy="49291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28080" rIns="0" bIns="0"/>
          <a:lstStyle/>
          <a:p>
            <a:pPr marL="417513" indent="-312738">
              <a:spcAft>
                <a:spcPts val="1425"/>
              </a:spcAft>
              <a:buSzPct val="35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3000">
                <a:solidFill>
                  <a:srgbClr val="000000"/>
                </a:solidFill>
                <a:ea typeface="DejaVu Sans" charset="0"/>
                <a:cs typeface="DejaVu Sans" charset="0"/>
              </a:rPr>
              <a:t>Analysis Resources</a:t>
            </a:r>
          </a:p>
          <a:p>
            <a:pPr marL="741363" lvl="1" indent="-284163">
              <a:spcAft>
                <a:spcPts val="1425"/>
              </a:spcAft>
              <a:buSzPct val="43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400">
                <a:solidFill>
                  <a:srgbClr val="000000"/>
                </a:solidFill>
                <a:ea typeface="DejaVu Sans" charset="0"/>
                <a:cs typeface="DejaVu Sans" charset="0"/>
              </a:rPr>
              <a:t>Port lists</a:t>
            </a:r>
          </a:p>
          <a:p>
            <a:pPr marL="741363" lvl="1" indent="-284163">
              <a:spcAft>
                <a:spcPts val="1425"/>
              </a:spcAft>
              <a:buSzPct val="43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400">
                <a:solidFill>
                  <a:srgbClr val="000000"/>
                </a:solidFill>
                <a:ea typeface="DejaVu Sans" charset="0"/>
                <a:cs typeface="DejaVu Sans" charset="0"/>
              </a:rPr>
              <a:t>Documentation</a:t>
            </a:r>
          </a:p>
          <a:p>
            <a:pPr marL="741363" lvl="1" indent="-284163">
              <a:spcAft>
                <a:spcPts val="1425"/>
              </a:spcAft>
              <a:buSzPct val="43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400">
                <a:solidFill>
                  <a:srgbClr val="000000"/>
                </a:solidFill>
                <a:ea typeface="DejaVu Sans" charset="0"/>
                <a:cs typeface="DejaVu Sans" charset="0"/>
              </a:rPr>
              <a:t>Network diagrams and lists of critical assets</a:t>
            </a:r>
          </a:p>
          <a:p>
            <a:pPr marL="741363" lvl="1" indent="-284163">
              <a:spcAft>
                <a:spcPts val="1425"/>
              </a:spcAft>
              <a:buSzPct val="43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400">
                <a:solidFill>
                  <a:srgbClr val="000000"/>
                </a:solidFill>
                <a:ea typeface="DejaVu Sans" charset="0"/>
                <a:cs typeface="DejaVu Sans" charset="0"/>
              </a:rPr>
              <a:t>Baselines</a:t>
            </a:r>
          </a:p>
          <a:p>
            <a:pPr marL="741363" lvl="1" indent="-284163">
              <a:spcAft>
                <a:spcPts val="1425"/>
              </a:spcAft>
              <a:buSzPct val="43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400">
                <a:solidFill>
                  <a:srgbClr val="000000"/>
                </a:solidFill>
                <a:ea typeface="DejaVu Sans" charset="0"/>
                <a:cs typeface="DejaVu Sans" charset="0"/>
              </a:rPr>
              <a:t>Cryptographic hashes</a:t>
            </a:r>
          </a:p>
          <a:p>
            <a:pPr marL="417513" indent="-312738">
              <a:spcAft>
                <a:spcPts val="1425"/>
              </a:spcAft>
              <a:buSzPct val="37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000000"/>
                </a:solidFill>
                <a:ea typeface="DejaVu Sans" charset="0"/>
                <a:cs typeface="DejaVu Sans" charset="0"/>
              </a:rPr>
              <a:t>Mitigation Software</a:t>
            </a:r>
          </a:p>
          <a:p>
            <a:pPr marL="741363" lvl="1" indent="-284163">
              <a:spcAft>
                <a:spcPts val="1425"/>
              </a:spcAft>
              <a:buSzPct val="43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400">
                <a:solidFill>
                  <a:srgbClr val="000000"/>
                </a:solidFill>
                <a:ea typeface="DejaVu Sans" charset="0"/>
                <a:cs typeface="DejaVu Sans" charset="0"/>
              </a:rPr>
              <a:t>Media</a:t>
            </a:r>
          </a:p>
          <a:p>
            <a:pPr marL="741363" lvl="1" indent="-284163">
              <a:spcAft>
                <a:spcPts val="1425"/>
              </a:spcAft>
              <a:buSzPct val="43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400">
                <a:solidFill>
                  <a:srgbClr val="000000"/>
                </a:solidFill>
                <a:ea typeface="DejaVu Sans" charset="0"/>
                <a:cs typeface="DejaVu Sans" charset="0"/>
              </a:rPr>
              <a:t>Security patches</a:t>
            </a:r>
          </a:p>
          <a:p>
            <a:pPr marL="741363" lvl="1" indent="-284163">
              <a:spcAft>
                <a:spcPts val="1425"/>
              </a:spcAft>
              <a:buSzPct val="43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400">
                <a:solidFill>
                  <a:srgbClr val="000000"/>
                </a:solidFill>
                <a:ea typeface="DejaVu Sans" charset="0"/>
                <a:cs typeface="DejaVu Sans" charset="0"/>
              </a:rPr>
              <a:t>Backup images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228600" y="228600"/>
            <a:ext cx="9601200" cy="1371600"/>
          </a:xfrm>
          <a:prstGeom prst="rect">
            <a:avLst/>
          </a:prstGeom>
          <a:ln>
            <a:headEnd/>
            <a:tailEnd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coolSlant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38880" rIns="0" bIns="0" anchor="ctr"/>
          <a:lstStyle/>
          <a:p>
            <a:pPr algn="ctr">
              <a:buClrTx/>
              <a:buFont typeface="Times New Roman" pitchFamily="16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600">
                <a:solidFill>
                  <a:srgbClr val="000000"/>
                </a:solidFill>
                <a:latin typeface="+mn-lt"/>
                <a:ea typeface="DejaVu Sans" charset="0"/>
                <a:cs typeface="DejaVu Sans" charset="0"/>
              </a:rPr>
              <a:t>Incident handling – Preparation</a:t>
            </a:r>
          </a:p>
          <a:p>
            <a:pPr algn="ctr">
              <a:buClrTx/>
              <a:buFont typeface="Times New Roman" pitchFamily="16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600">
                <a:solidFill>
                  <a:srgbClr val="000000"/>
                </a:solidFill>
                <a:latin typeface="+mn-lt"/>
                <a:ea typeface="DejaVu Sans" charset="0"/>
                <a:cs typeface="DejaVu Sans" charset="0"/>
              </a:rPr>
              <a:t>Establishing incident response capability (4/5)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 Box 1"/>
          <p:cNvSpPr txBox="1">
            <a:spLocks noChangeArrowheads="1"/>
          </p:cNvSpPr>
          <p:nvPr/>
        </p:nvSpPr>
        <p:spPr bwMode="auto">
          <a:xfrm>
            <a:off x="503238" y="1792288"/>
            <a:ext cx="9070975" cy="4929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28080" rIns="0" bIns="0"/>
          <a:lstStyle/>
          <a:p>
            <a:pPr marL="417513" indent="-312738">
              <a:spcAft>
                <a:spcPts val="1425"/>
              </a:spcAft>
              <a:buSzPct val="37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000000"/>
                </a:solidFill>
                <a:ea typeface="DejaVu Sans" charset="0"/>
                <a:cs typeface="DejaVu Sans" charset="0"/>
              </a:rPr>
              <a:t>2 groups : CSIRT team members &amp; Client side IT staff</a:t>
            </a:r>
          </a:p>
          <a:p>
            <a:pPr marL="417513" indent="-312738">
              <a:spcAft>
                <a:spcPts val="1425"/>
              </a:spcAft>
              <a:buSzPct val="37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000000"/>
                </a:solidFill>
                <a:ea typeface="DejaVu Sans" charset="0"/>
                <a:cs typeface="DejaVu Sans" charset="0"/>
              </a:rPr>
              <a:t>Install PGP</a:t>
            </a:r>
          </a:p>
          <a:p>
            <a:pPr marL="741363" lvl="1" indent="-284163">
              <a:spcAft>
                <a:spcPts val="1425"/>
              </a:spcAft>
              <a:buSzPct val="37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000000"/>
                </a:solidFill>
                <a:ea typeface="DejaVu Sans" charset="0"/>
                <a:cs typeface="DejaVu Sans" charset="0"/>
              </a:rPr>
              <a:t>Exchange email with : contact information, on-call information, Incident reporting mechanisms</a:t>
            </a:r>
          </a:p>
          <a:p>
            <a:pPr marL="417513" indent="-312738">
              <a:spcAft>
                <a:spcPts val="1425"/>
              </a:spcAft>
              <a:buSzPct val="37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000000"/>
                </a:solidFill>
                <a:ea typeface="DejaVu Sans" charset="0"/>
                <a:cs typeface="DejaVu Sans" charset="0"/>
              </a:rPr>
              <a:t>Design a War room</a:t>
            </a:r>
          </a:p>
          <a:p>
            <a:pPr marL="417513" indent="-312738">
              <a:spcAft>
                <a:spcPts val="1425"/>
              </a:spcAft>
              <a:buSzPct val="37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000000"/>
                </a:solidFill>
                <a:ea typeface="DejaVu Sans" charset="0"/>
                <a:cs typeface="DejaVu Sans" charset="0"/>
              </a:rPr>
              <a:t>Design a Secure storage facility</a:t>
            </a:r>
          </a:p>
          <a:p>
            <a:pPr marL="417513" indent="-312738">
              <a:spcAft>
                <a:spcPts val="1425"/>
              </a:spcAft>
              <a:buSzPct val="37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000000"/>
                </a:solidFill>
                <a:ea typeface="DejaVu Sans" charset="0"/>
                <a:cs typeface="DejaVu Sans" charset="0"/>
              </a:rPr>
              <a:t>List some tools for packet sniffers and protocol analyzers</a:t>
            </a:r>
          </a:p>
          <a:p>
            <a:pPr marL="417513" indent="-312738">
              <a:spcAft>
                <a:spcPts val="1425"/>
              </a:spcAft>
              <a:buSzPct val="37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000000"/>
                </a:solidFill>
                <a:ea typeface="DejaVu Sans" charset="0"/>
                <a:cs typeface="DejaVu Sans" charset="0"/>
              </a:rPr>
              <a:t>Enumerate tools for network diagrams and lists of critical assets</a:t>
            </a:r>
          </a:p>
        </p:txBody>
      </p:sp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228600" y="228600"/>
            <a:ext cx="9601200" cy="16002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0" tIns="38880" rIns="0" bIns="0" anchor="ctr"/>
          <a:lstStyle/>
          <a:p>
            <a:pPr algn="ctr"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600">
                <a:solidFill>
                  <a:srgbClr val="000000"/>
                </a:solidFill>
                <a:latin typeface="+mn-lt"/>
                <a:ea typeface="DejaVu Sans" charset="0"/>
                <a:cs typeface="DejaVu Sans" charset="0"/>
              </a:rPr>
              <a:t>Incident handling – Preparation</a:t>
            </a:r>
          </a:p>
          <a:p>
            <a:pPr algn="ctr"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600">
                <a:solidFill>
                  <a:srgbClr val="000000"/>
                </a:solidFill>
                <a:latin typeface="+mn-lt"/>
                <a:ea typeface="DejaVu Sans" charset="0"/>
                <a:cs typeface="DejaVu Sans" charset="0"/>
              </a:rPr>
              <a:t>Establishing incident response capability - Practice (5/5)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1"/>
          <p:cNvSpPr txBox="1">
            <a:spLocks noChangeArrowheads="1"/>
          </p:cNvSpPr>
          <p:nvPr/>
        </p:nvSpPr>
        <p:spPr bwMode="auto">
          <a:xfrm>
            <a:off x="503238" y="301625"/>
            <a:ext cx="9070975" cy="1069975"/>
          </a:xfrm>
          <a:prstGeom prst="rect">
            <a:avLst/>
          </a:prstGeom>
          <a:ln>
            <a:headEnd/>
            <a:tailEnd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coolSlant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38880" rIns="0" bIns="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4400">
                <a:solidFill>
                  <a:srgbClr val="000000"/>
                </a:solidFill>
                <a:ea typeface="DejaVu Sans" charset="0"/>
                <a:cs typeface="DejaVu Sans" charset="0"/>
              </a:rPr>
              <a:t>References</a:t>
            </a:r>
          </a:p>
        </p:txBody>
      </p:sp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503238" y="3100388"/>
            <a:ext cx="9070975" cy="1828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28080" rIns="0" bIns="0"/>
          <a:lstStyle/>
          <a:p>
            <a:pPr marL="417513" indent="-312738">
              <a:spcAft>
                <a:spcPts val="1425"/>
              </a:spcAft>
              <a:buSzPct val="38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 dirty="0">
                <a:solidFill>
                  <a:srgbClr val="000000"/>
                </a:solidFill>
                <a:ea typeface="DejaVu Sans" charset="0"/>
                <a:cs typeface="DejaVu Sans" charset="0"/>
                <a:hlinkClick r:id="rId4"/>
              </a:rPr>
              <a:t>Computer Security Incident Handling Guide</a:t>
            </a:r>
          </a:p>
          <a:p>
            <a:pPr marL="417513" indent="-312738">
              <a:spcAft>
                <a:spcPts val="1425"/>
              </a:spcAft>
              <a:buSzPct val="38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 u="sng" dirty="0">
                <a:solidFill>
                  <a:srgbClr val="0000FF"/>
                </a:solidFill>
                <a:ea typeface="DejaVu Sans" charset="0"/>
                <a:cs typeface="DejaVu Sans" charset="0"/>
              </a:rPr>
              <a:t>http://csrc.nist.gov/publications/nistpubs/800-61-rev1/SP800-61rev1.pdf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rrowheads="1"/>
          </p:cNvSpPr>
          <p:nvPr/>
        </p:nvSpPr>
        <p:spPr bwMode="auto">
          <a:xfrm>
            <a:off x="503238" y="1792288"/>
            <a:ext cx="9070975" cy="4929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28080" rIns="0" bIns="0"/>
          <a:lstStyle/>
          <a:p>
            <a:pPr marL="417513" indent="-312738">
              <a:spcAft>
                <a:spcPts val="1425"/>
              </a:spcAft>
              <a:buSzPct val="37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 i="1" u="sng">
                <a:solidFill>
                  <a:srgbClr val="000000"/>
                </a:solidFill>
                <a:ea typeface="DejaVu Sans" charset="0"/>
                <a:cs typeface="DejaVu Sans" charset="0"/>
              </a:rPr>
              <a:t>Practice</a:t>
            </a:r>
            <a:r>
              <a:rPr lang="en-US" sz="2800">
                <a:solidFill>
                  <a:srgbClr val="000000"/>
                </a:solidFill>
                <a:ea typeface="DejaVu Sans" charset="0"/>
                <a:cs typeface="DejaVu Sans" charset="0"/>
              </a:rPr>
              <a:t>: Profile networks and systems</a:t>
            </a:r>
          </a:p>
          <a:p>
            <a:pPr marL="417513" indent="-312738">
              <a:spcAft>
                <a:spcPts val="1425"/>
              </a:spcAft>
              <a:buSzPct val="37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000000"/>
                </a:solidFill>
                <a:ea typeface="DejaVu Sans" charset="0"/>
                <a:cs typeface="DejaVu Sans" charset="0"/>
              </a:rPr>
              <a:t>Study networks, systems, and applications to gain understanding of their normal behavior</a:t>
            </a:r>
          </a:p>
          <a:p>
            <a:pPr marL="417513" indent="-312738">
              <a:spcAft>
                <a:spcPts val="1425"/>
              </a:spcAft>
              <a:buSzPct val="37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 i="1" u="sng">
                <a:solidFill>
                  <a:srgbClr val="000000"/>
                </a:solidFill>
                <a:ea typeface="DejaVu Sans" charset="0"/>
                <a:cs typeface="DejaVu Sans" charset="0"/>
              </a:rPr>
              <a:t>Practice</a:t>
            </a:r>
            <a:r>
              <a:rPr lang="en-US" sz="2800">
                <a:solidFill>
                  <a:srgbClr val="000000"/>
                </a:solidFill>
                <a:ea typeface="DejaVu Sans" charset="0"/>
                <a:cs typeface="DejaVu Sans" charset="0"/>
              </a:rPr>
              <a:t>: Use centralized logging and create a log retention policy</a:t>
            </a:r>
          </a:p>
          <a:p>
            <a:pPr marL="417513" indent="-312738">
              <a:spcAft>
                <a:spcPts val="1425"/>
              </a:spcAft>
              <a:buSzPct val="37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000000"/>
                </a:solidFill>
                <a:ea typeface="DejaVu Sans" charset="0"/>
                <a:cs typeface="DejaVu Sans" charset="0"/>
              </a:rPr>
              <a:t>Keep all host clocks synchronized</a:t>
            </a:r>
          </a:p>
          <a:p>
            <a:pPr marL="417513" indent="-312738">
              <a:spcAft>
                <a:spcPts val="1425"/>
              </a:spcAft>
              <a:buSzPct val="37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000000"/>
                </a:solidFill>
                <a:ea typeface="DejaVu Sans" charset="0"/>
                <a:cs typeface="DejaVu Sans" charset="0"/>
              </a:rPr>
              <a:t>Maintain and use a knowledge base of information</a:t>
            </a:r>
          </a:p>
          <a:p>
            <a:pPr marL="417513" indent="-312738">
              <a:spcAft>
                <a:spcPts val="1425"/>
              </a:spcAft>
              <a:buSzPct val="37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000000"/>
                </a:solidFill>
                <a:ea typeface="DejaVu Sans" charset="0"/>
                <a:cs typeface="DejaVu Sans" charset="0"/>
              </a:rPr>
              <a:t>Use internet search engines for research</a:t>
            </a:r>
          </a:p>
          <a:p>
            <a:pPr marL="417513" indent="-312738">
              <a:spcAft>
                <a:spcPts val="1425"/>
              </a:spcAft>
              <a:buSzPct val="37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000000"/>
                </a:solidFill>
                <a:ea typeface="DejaVu Sans" charset="0"/>
                <a:cs typeface="DejaVu Sans" charset="0"/>
              </a:rPr>
              <a:t>Consider experience as being irreplaceable</a:t>
            </a:r>
          </a:p>
          <a:p>
            <a:pPr marL="417513" indent="-312738">
              <a:spcAft>
                <a:spcPts val="1425"/>
              </a:spcAft>
              <a:buSzPct val="37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000000"/>
                </a:solidFill>
                <a:ea typeface="DejaVu Sans" charset="0"/>
                <a:cs typeface="DejaVu Sans" charset="0"/>
              </a:rPr>
              <a:t>Create a diagnosis matrix for less experienced staff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457200" y="301625"/>
            <a:ext cx="9372600" cy="106997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0" tIns="38880" rIns="0" bIns="0" anchor="ctr"/>
          <a:lstStyle/>
          <a:p>
            <a:pPr algn="ctr">
              <a:buClrTx/>
              <a:buFont typeface="Times New Roman" pitchFamily="16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600">
                <a:solidFill>
                  <a:srgbClr val="000000"/>
                </a:solidFill>
                <a:latin typeface="+mn-lt"/>
                <a:ea typeface="DejaVu Sans" charset="0"/>
                <a:cs typeface="DejaVu Sans" charset="0"/>
              </a:rPr>
              <a:t>Incident handling – Preparation</a:t>
            </a:r>
          </a:p>
          <a:p>
            <a:pPr algn="ctr">
              <a:buClrTx/>
              <a:buFont typeface="Times New Roman" pitchFamily="16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600">
                <a:solidFill>
                  <a:srgbClr val="000000"/>
                </a:solidFill>
                <a:latin typeface="+mn-lt"/>
                <a:ea typeface="DejaVu Sans" charset="0"/>
                <a:cs typeface="DejaVu Sans" charset="0"/>
              </a:rPr>
              <a:t>Making incident detection and analysis easy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 Box 1"/>
          <p:cNvSpPr txBox="1">
            <a:spLocks noChangeArrowheads="1"/>
          </p:cNvSpPr>
          <p:nvPr/>
        </p:nvSpPr>
        <p:spPr bwMode="auto">
          <a:xfrm>
            <a:off x="503238" y="301625"/>
            <a:ext cx="9070975" cy="1069975"/>
          </a:xfrm>
          <a:prstGeom prst="rect">
            <a:avLst/>
          </a:prstGeom>
          <a:ln>
            <a:headEnd/>
            <a:tailEnd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coolSlant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38880" rIns="0" bIns="0" anchor="ctr"/>
          <a:lstStyle/>
          <a:p>
            <a:pPr algn="ctr"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600">
                <a:solidFill>
                  <a:srgbClr val="000000"/>
                </a:solidFill>
                <a:latin typeface="+mn-lt"/>
                <a:ea typeface="DejaVu Sans" charset="0"/>
                <a:cs typeface="DejaVu Sans" charset="0"/>
              </a:rPr>
              <a:t>Incident handling – Preparation</a:t>
            </a:r>
          </a:p>
          <a:p>
            <a:pPr algn="ctr"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600">
                <a:solidFill>
                  <a:srgbClr val="000000"/>
                </a:solidFill>
                <a:latin typeface="+mn-lt"/>
                <a:ea typeface="DejaVu Sans" charset="0"/>
                <a:cs typeface="DejaVu Sans" charset="0"/>
              </a:rPr>
              <a:t>Preventing incidents (1/2)</a:t>
            </a:r>
          </a:p>
        </p:txBody>
      </p:sp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503238" y="1600200"/>
            <a:ext cx="9070975" cy="5157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28080" rIns="0" bIns="0"/>
          <a:lstStyle/>
          <a:p>
            <a:pPr marL="417513" indent="-312738">
              <a:spcAft>
                <a:spcPts val="1425"/>
              </a:spcAft>
              <a:buSzPct val="35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3000">
                <a:solidFill>
                  <a:srgbClr val="000000"/>
                </a:solidFill>
                <a:ea typeface="DejaVu Sans" charset="0"/>
                <a:cs typeface="DejaVu Sans" charset="0"/>
              </a:rPr>
              <a:t>Periodic risk assessments of systems and applications</a:t>
            </a:r>
          </a:p>
          <a:p>
            <a:pPr marL="741363" lvl="1" indent="-284163">
              <a:spcAft>
                <a:spcPts val="725"/>
              </a:spcAft>
              <a:buSzPct val="40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600">
                <a:solidFill>
                  <a:srgbClr val="000000"/>
                </a:solidFill>
                <a:ea typeface="DejaVu Sans" charset="0"/>
                <a:cs typeface="DejaVu Sans" charset="0"/>
              </a:rPr>
              <a:t>identify potential problems before they occur</a:t>
            </a:r>
          </a:p>
          <a:p>
            <a:pPr marL="741363" lvl="1" indent="-284163">
              <a:spcAft>
                <a:spcPts val="725"/>
              </a:spcAft>
              <a:buSzPct val="40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600">
                <a:solidFill>
                  <a:srgbClr val="000000"/>
                </a:solidFill>
                <a:ea typeface="DejaVu Sans" charset="0"/>
                <a:cs typeface="DejaVu Sans" charset="0"/>
              </a:rPr>
              <a:t>implement a genuine plan that clearly states how risks will be mitigated, transferred, avoided or accepted</a:t>
            </a:r>
          </a:p>
          <a:p>
            <a:pPr marL="417513" indent="-312738">
              <a:spcAft>
                <a:spcPts val="1425"/>
              </a:spcAft>
              <a:buSzPct val="35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3000">
                <a:solidFill>
                  <a:srgbClr val="000000"/>
                </a:solidFill>
                <a:ea typeface="DejaVu Sans" charset="0"/>
                <a:cs typeface="DejaVu Sans" charset="0"/>
              </a:rPr>
              <a:t>Recommended practices for securing networks:</a:t>
            </a:r>
          </a:p>
          <a:p>
            <a:pPr marL="741363" lvl="1" indent="-284163">
              <a:spcAft>
                <a:spcPts val="725"/>
              </a:spcAft>
              <a:buSzPct val="40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600">
                <a:solidFill>
                  <a:srgbClr val="000000"/>
                </a:solidFill>
                <a:ea typeface="DejaVu Sans" charset="0"/>
                <a:cs typeface="DejaVu Sans" charset="0"/>
              </a:rPr>
              <a:t>Patch management</a:t>
            </a:r>
          </a:p>
          <a:p>
            <a:pPr marL="741363" lvl="1" indent="-284163">
              <a:spcAft>
                <a:spcPts val="725"/>
              </a:spcAft>
              <a:buSzPct val="40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600">
                <a:solidFill>
                  <a:srgbClr val="000000"/>
                </a:solidFill>
                <a:ea typeface="DejaVu Sans" charset="0"/>
                <a:cs typeface="DejaVu Sans" charset="0"/>
              </a:rPr>
              <a:t>Host security</a:t>
            </a:r>
          </a:p>
          <a:p>
            <a:pPr marL="741363" lvl="1" indent="-284163">
              <a:spcAft>
                <a:spcPts val="725"/>
              </a:spcAft>
              <a:buSzPct val="40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600">
                <a:solidFill>
                  <a:srgbClr val="000000"/>
                </a:solidFill>
                <a:ea typeface="DejaVu Sans" charset="0"/>
                <a:cs typeface="DejaVu Sans" charset="0"/>
              </a:rPr>
              <a:t>Network security</a:t>
            </a:r>
          </a:p>
          <a:p>
            <a:pPr marL="741363" lvl="1" indent="-284163">
              <a:spcAft>
                <a:spcPts val="725"/>
              </a:spcAft>
              <a:buSzPct val="40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600">
                <a:solidFill>
                  <a:srgbClr val="000000"/>
                </a:solidFill>
                <a:ea typeface="DejaVu Sans" charset="0"/>
                <a:cs typeface="DejaVu Sans" charset="0"/>
              </a:rPr>
              <a:t>Malicious code prevention</a:t>
            </a:r>
          </a:p>
          <a:p>
            <a:pPr marL="741363" lvl="1" indent="-284163">
              <a:spcAft>
                <a:spcPts val="725"/>
              </a:spcAft>
              <a:buSzPct val="40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600">
                <a:solidFill>
                  <a:srgbClr val="000000"/>
                </a:solidFill>
                <a:ea typeface="DejaVu Sans" charset="0"/>
                <a:cs typeface="DejaVu Sans" charset="0"/>
              </a:rPr>
              <a:t>User awareness and training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1"/>
          <p:cNvSpPr txBox="1">
            <a:spLocks noChangeArrowheads="1"/>
          </p:cNvSpPr>
          <p:nvPr/>
        </p:nvSpPr>
        <p:spPr bwMode="auto">
          <a:xfrm>
            <a:off x="503238" y="301625"/>
            <a:ext cx="9070975" cy="106997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0" tIns="38880" rIns="0" bIns="0" anchor="ctr"/>
          <a:lstStyle/>
          <a:p>
            <a:pPr algn="ctr">
              <a:buClrTx/>
              <a:buFont typeface="Times New Roman" pitchFamily="16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600">
                <a:solidFill>
                  <a:srgbClr val="000000"/>
                </a:solidFill>
                <a:latin typeface="+mn-lt"/>
                <a:ea typeface="DejaVu Sans" charset="0"/>
                <a:cs typeface="DejaVu Sans" charset="0"/>
              </a:rPr>
              <a:t>Incident handling – Preparation</a:t>
            </a:r>
          </a:p>
          <a:p>
            <a:pPr algn="ctr">
              <a:buClrTx/>
              <a:buFont typeface="Times New Roman" pitchFamily="16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600">
                <a:solidFill>
                  <a:srgbClr val="000000"/>
                </a:solidFill>
                <a:latin typeface="+mn-lt"/>
                <a:ea typeface="DejaVu Sans" charset="0"/>
                <a:cs typeface="DejaVu Sans" charset="0"/>
              </a:rPr>
              <a:t>Preventing incidents Practice (2/2)</a:t>
            </a:r>
          </a:p>
        </p:txBody>
      </p:sp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503238" y="2057400"/>
            <a:ext cx="9070975" cy="4700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28080" rIns="0" bIns="0"/>
          <a:lstStyle/>
          <a:p>
            <a:pPr marL="417513" indent="-312738">
              <a:spcAft>
                <a:spcPts val="1425"/>
              </a:spcAft>
              <a:buSzPct val="32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3300" dirty="0">
                <a:solidFill>
                  <a:srgbClr val="000000"/>
                </a:solidFill>
                <a:ea typeface="DejaVu Sans" charset="0"/>
                <a:cs typeface="DejaVu Sans" charset="0"/>
              </a:rPr>
              <a:t>Risk assessment: Failure Mode and Effects Analysis (FMEA) in practice</a:t>
            </a:r>
          </a:p>
          <a:p>
            <a:pPr marL="417513" indent="-312738">
              <a:spcAft>
                <a:spcPts val="725"/>
              </a:spcAft>
              <a:buSzPct val="32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3300" dirty="0">
                <a:solidFill>
                  <a:srgbClr val="000000"/>
                </a:solidFill>
                <a:ea typeface="DejaVu Sans" charset="0"/>
                <a:cs typeface="DejaVu Sans" charset="0"/>
              </a:rPr>
              <a:t>Patch management: WSUS, Update manager (Linux)</a:t>
            </a:r>
          </a:p>
          <a:p>
            <a:pPr marL="417513" indent="-312738">
              <a:spcAft>
                <a:spcPts val="725"/>
              </a:spcAft>
              <a:buSzPct val="32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3300" dirty="0">
                <a:solidFill>
                  <a:srgbClr val="000000"/>
                </a:solidFill>
                <a:ea typeface="DejaVu Sans" charset="0"/>
                <a:cs typeface="DejaVu Sans" charset="0"/>
              </a:rPr>
              <a:t>Host security : ISO 27001 A.11</a:t>
            </a:r>
          </a:p>
          <a:p>
            <a:pPr marL="417513" indent="-312738">
              <a:spcAft>
                <a:spcPts val="725"/>
              </a:spcAft>
              <a:buSzPct val="32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3300" dirty="0">
                <a:solidFill>
                  <a:srgbClr val="000000"/>
                </a:solidFill>
                <a:ea typeface="DejaVu Sans" charset="0"/>
                <a:cs typeface="DejaVu Sans" charset="0"/>
              </a:rPr>
              <a:t>Network security : ISO 27001 A.11.4</a:t>
            </a:r>
          </a:p>
          <a:p>
            <a:pPr marL="417513" indent="-312738">
              <a:spcAft>
                <a:spcPts val="725"/>
              </a:spcAft>
              <a:buSzPct val="32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3300" dirty="0">
                <a:solidFill>
                  <a:srgbClr val="000000"/>
                </a:solidFill>
                <a:ea typeface="DejaVu Sans" charset="0"/>
                <a:cs typeface="DejaVu Sans" charset="0"/>
              </a:rPr>
              <a:t>Malicious code prevention : ISO 27001 A.10.4</a:t>
            </a:r>
          </a:p>
          <a:p>
            <a:pPr marL="417513" indent="-312738">
              <a:spcAft>
                <a:spcPts val="725"/>
              </a:spcAft>
              <a:buSzPct val="32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3300" dirty="0">
                <a:solidFill>
                  <a:srgbClr val="000000"/>
                </a:solidFill>
                <a:ea typeface="DejaVu Sans" charset="0"/>
                <a:cs typeface="DejaVu Sans" charset="0"/>
              </a:rPr>
              <a:t>User awareness and training : ISO 27001 A.8.2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 Box 1"/>
          <p:cNvSpPr txBox="1">
            <a:spLocks noChangeArrowheads="1"/>
          </p:cNvSpPr>
          <p:nvPr/>
        </p:nvSpPr>
        <p:spPr bwMode="auto">
          <a:xfrm>
            <a:off x="503238" y="301625"/>
            <a:ext cx="9070975" cy="1069975"/>
          </a:xfrm>
          <a:prstGeom prst="rect">
            <a:avLst/>
          </a:prstGeom>
          <a:ln>
            <a:headEnd/>
            <a:tailEnd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coolSlant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38880" rIns="0" bIns="0" anchor="ctr"/>
          <a:lstStyle/>
          <a:p>
            <a:pPr algn="ctr"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600">
                <a:solidFill>
                  <a:srgbClr val="000000"/>
                </a:solidFill>
                <a:latin typeface="+mn-lt"/>
                <a:ea typeface="DejaVu Sans" charset="0"/>
                <a:cs typeface="DejaVu Sans" charset="0"/>
              </a:rPr>
              <a:t>Contents</a:t>
            </a:r>
          </a:p>
        </p:txBody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503238" y="1371600"/>
            <a:ext cx="9070975" cy="538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28080" rIns="0" bIns="0"/>
          <a:lstStyle/>
          <a:p>
            <a:pPr marL="417513" indent="-312738">
              <a:spcAft>
                <a:spcPts val="1425"/>
              </a:spcAft>
              <a:buSzPct val="38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C0C0C0"/>
                </a:solidFill>
                <a:ea typeface="DejaVu Sans" charset="0"/>
                <a:cs typeface="DejaVu Sans" charset="0"/>
              </a:rPr>
              <a:t>Introduction: module objectives</a:t>
            </a:r>
          </a:p>
          <a:p>
            <a:pPr marL="417513" indent="-312738">
              <a:spcAft>
                <a:spcPts val="1425"/>
              </a:spcAft>
              <a:buSzPct val="38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C0C0C0"/>
                </a:solidFill>
                <a:ea typeface="DejaVu Sans" charset="0"/>
                <a:cs typeface="DejaVu Sans" charset="0"/>
              </a:rPr>
              <a:t>Events, incidents</a:t>
            </a:r>
          </a:p>
          <a:p>
            <a:pPr marL="417513" indent="-312738">
              <a:spcAft>
                <a:spcPts val="1425"/>
              </a:spcAft>
              <a:buSzPct val="38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C0C0C0"/>
                </a:solidFill>
                <a:ea typeface="DejaVu Sans" charset="0"/>
                <a:cs typeface="DejaVu Sans" charset="0"/>
              </a:rPr>
              <a:t>Incident response, incident handling, incident management</a:t>
            </a:r>
          </a:p>
          <a:p>
            <a:pPr marL="417513" indent="-312738">
              <a:spcAft>
                <a:spcPts val="1425"/>
              </a:spcAft>
              <a:buSzPct val="38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000000"/>
                </a:solidFill>
                <a:ea typeface="DejaVu Sans" charset="0"/>
                <a:cs typeface="DejaVu Sans" charset="0"/>
              </a:rPr>
              <a:t>Incident handling</a:t>
            </a:r>
          </a:p>
          <a:p>
            <a:pPr marL="728663" lvl="1" indent="-271463" eaLnBrk="0">
              <a:spcAft>
                <a:spcPts val="1138"/>
              </a:spcAft>
              <a:buSzPct val="38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C0C0C0"/>
                </a:solidFill>
                <a:ea typeface="DejaVu Sans" charset="0"/>
                <a:cs typeface="DejaVu Sans" charset="0"/>
              </a:rPr>
              <a:t>Preparation</a:t>
            </a:r>
          </a:p>
          <a:p>
            <a:pPr marL="728663" lvl="1" indent="-271463" eaLnBrk="0">
              <a:spcAft>
                <a:spcPts val="1138"/>
              </a:spcAft>
              <a:buSzPct val="38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000000"/>
                </a:solidFill>
                <a:ea typeface="DejaVu Sans" charset="0"/>
                <a:cs typeface="DejaVu Sans" charset="0"/>
              </a:rPr>
              <a:t>Detection and analysis</a:t>
            </a:r>
          </a:p>
          <a:p>
            <a:pPr marL="728663" lvl="1" indent="-271463" eaLnBrk="0">
              <a:spcAft>
                <a:spcPts val="1138"/>
              </a:spcAft>
              <a:buSzPct val="38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C0C0C0"/>
                </a:solidFill>
                <a:ea typeface="DejaVu Sans" charset="0"/>
                <a:cs typeface="DejaVu Sans" charset="0"/>
              </a:rPr>
              <a:t>Containment, eradication, recovery</a:t>
            </a:r>
          </a:p>
          <a:p>
            <a:pPr marL="728663" lvl="1" indent="-271463" eaLnBrk="0">
              <a:spcAft>
                <a:spcPts val="1138"/>
              </a:spcAft>
              <a:buSzPct val="38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C0C0C0"/>
                </a:solidFill>
                <a:ea typeface="DejaVu Sans" charset="0"/>
                <a:cs typeface="DejaVu Sans" charset="0"/>
              </a:rPr>
              <a:t>Post incident activities</a:t>
            </a:r>
          </a:p>
          <a:p>
            <a:pPr marL="417513" indent="-312738">
              <a:spcAft>
                <a:spcPts val="1425"/>
              </a:spcAft>
              <a:buSzPct val="38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C0C0C0"/>
                </a:solidFill>
                <a:ea typeface="DejaVu Sans" charset="0"/>
                <a:cs typeface="DejaVu Sans" charset="0"/>
              </a:rPr>
              <a:t>Conclusion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 Box 1"/>
          <p:cNvSpPr txBox="1">
            <a:spLocks noChangeArrowheads="1"/>
          </p:cNvSpPr>
          <p:nvPr/>
        </p:nvSpPr>
        <p:spPr bwMode="auto">
          <a:xfrm>
            <a:off x="503238" y="301625"/>
            <a:ext cx="9070975" cy="1069975"/>
          </a:xfrm>
          <a:prstGeom prst="rect">
            <a:avLst/>
          </a:prstGeom>
          <a:ln>
            <a:headEnd/>
            <a:tailEnd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coolSlant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38880" rIns="0" bIns="0" anchor="ctr"/>
          <a:lstStyle/>
          <a:p>
            <a:pPr algn="ctr">
              <a:buClrTx/>
              <a:buFont typeface="Times New Roman" pitchFamily="16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600">
                <a:solidFill>
                  <a:srgbClr val="000000"/>
                </a:solidFill>
                <a:latin typeface="+mn-lt"/>
                <a:ea typeface="DejaVu Sans" charset="0"/>
                <a:cs typeface="DejaVu Sans" charset="0"/>
              </a:rPr>
              <a:t>Incident handling</a:t>
            </a:r>
          </a:p>
          <a:p>
            <a:pPr algn="ctr">
              <a:buClrTx/>
              <a:buFont typeface="Times New Roman" pitchFamily="16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600">
                <a:solidFill>
                  <a:srgbClr val="000000"/>
                </a:solidFill>
                <a:latin typeface="+mn-lt"/>
                <a:ea typeface="DejaVu Sans" charset="0"/>
                <a:cs typeface="DejaVu Sans" charset="0"/>
              </a:rPr>
              <a:t>Detection and analysis (1/11)</a:t>
            </a:r>
          </a:p>
        </p:txBody>
      </p:sp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503238" y="1720850"/>
            <a:ext cx="9070975" cy="49291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28080" rIns="0" bIns="0"/>
          <a:lstStyle/>
          <a:p>
            <a:pPr marL="417513" indent="-312738">
              <a:spcAft>
                <a:spcPts val="1425"/>
              </a:spcAft>
              <a:buSzPct val="35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3000">
                <a:solidFill>
                  <a:srgbClr val="000000"/>
                </a:solidFill>
                <a:ea typeface="DejaVu Sans" charset="0"/>
                <a:cs typeface="DejaVu Sans" charset="0"/>
              </a:rPr>
              <a:t>Incident categories: malicious code, DoS, etc.</a:t>
            </a:r>
          </a:p>
          <a:p>
            <a:pPr marL="417513" indent="-312738">
              <a:spcAft>
                <a:spcPts val="1425"/>
              </a:spcAft>
              <a:buSzPct val="35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3000">
                <a:solidFill>
                  <a:srgbClr val="000000"/>
                </a:solidFill>
                <a:ea typeface="DejaVu Sans" charset="0"/>
                <a:cs typeface="DejaVu Sans" charset="0"/>
              </a:rPr>
              <a:t>Signs of an incident: events that trigger the process</a:t>
            </a:r>
          </a:p>
          <a:p>
            <a:pPr marL="417513" indent="-312738">
              <a:spcAft>
                <a:spcPts val="1425"/>
              </a:spcAft>
              <a:buSzPct val="35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3000">
                <a:solidFill>
                  <a:srgbClr val="000000"/>
                </a:solidFill>
                <a:ea typeface="DejaVu Sans" charset="0"/>
                <a:cs typeface="DejaVu Sans" charset="0"/>
              </a:rPr>
              <a:t>Sources of precursors and indications: software alerts, log files, publicly available information, etc</a:t>
            </a:r>
          </a:p>
          <a:p>
            <a:pPr marL="417513" indent="-312738">
              <a:spcAft>
                <a:spcPts val="1425"/>
              </a:spcAft>
              <a:buSzPct val="35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3000">
                <a:solidFill>
                  <a:srgbClr val="000000"/>
                </a:solidFill>
                <a:ea typeface="DejaVu Sans" charset="0"/>
                <a:cs typeface="DejaVu Sans" charset="0"/>
              </a:rPr>
              <a:t>Incident analysis: many activities to handled by well-trained and capable staff</a:t>
            </a:r>
          </a:p>
          <a:p>
            <a:pPr marL="417513" indent="-312738">
              <a:spcAft>
                <a:spcPts val="1425"/>
              </a:spcAft>
              <a:buSzPct val="35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3000">
                <a:solidFill>
                  <a:srgbClr val="000000"/>
                </a:solidFill>
                <a:ea typeface="DejaVu Sans" charset="0"/>
                <a:cs typeface="DejaVu Sans" charset="0"/>
              </a:rPr>
              <a:t>Incident documentation: recording all facts regarding the incident</a:t>
            </a:r>
          </a:p>
          <a:p>
            <a:pPr marL="417513" indent="-312738">
              <a:spcAft>
                <a:spcPts val="1425"/>
              </a:spcAft>
              <a:buSzPct val="35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3000">
                <a:solidFill>
                  <a:srgbClr val="000000"/>
                </a:solidFill>
                <a:ea typeface="DejaVu Sans" charset="0"/>
                <a:cs typeface="DejaVu Sans" charset="0"/>
              </a:rPr>
              <a:t>Incident prioritization: most critical decision point</a:t>
            </a:r>
          </a:p>
          <a:p>
            <a:pPr marL="417513" indent="-312738">
              <a:spcAft>
                <a:spcPts val="1425"/>
              </a:spcAft>
              <a:buSzPct val="35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3000">
                <a:solidFill>
                  <a:srgbClr val="000000"/>
                </a:solidFill>
                <a:ea typeface="DejaVu Sans" charset="0"/>
                <a:cs typeface="DejaVu Sans" charset="0"/>
              </a:rPr>
              <a:t>Incident notification: timely reporting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 Box 1"/>
          <p:cNvSpPr txBox="1">
            <a:spLocks noChangeArrowheads="1"/>
          </p:cNvSpPr>
          <p:nvPr/>
        </p:nvSpPr>
        <p:spPr bwMode="auto">
          <a:xfrm>
            <a:off x="457200" y="301625"/>
            <a:ext cx="9372600" cy="1069975"/>
          </a:xfrm>
          <a:prstGeom prst="rect">
            <a:avLst/>
          </a:prstGeom>
          <a:ln>
            <a:headEnd/>
            <a:tailEnd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coolSlant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38880" rIns="0" bIns="0" anchor="ctr"/>
          <a:lstStyle/>
          <a:p>
            <a:pPr algn="ctr"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600">
                <a:solidFill>
                  <a:srgbClr val="000000"/>
                </a:solidFill>
                <a:latin typeface="+mn-lt"/>
                <a:ea typeface="DejaVu Sans" charset="0"/>
                <a:cs typeface="DejaVu Sans" charset="0"/>
              </a:rPr>
              <a:t>Incident handling - Detection &amp; analysis (2/11)</a:t>
            </a:r>
          </a:p>
          <a:p>
            <a:pPr algn="ctr"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600">
                <a:solidFill>
                  <a:srgbClr val="000000"/>
                </a:solidFill>
                <a:latin typeface="+mn-lt"/>
                <a:ea typeface="DejaVu Sans" charset="0"/>
                <a:cs typeface="DejaVu Sans" charset="0"/>
              </a:rPr>
              <a:t>Incident categories (1/4)</a:t>
            </a:r>
          </a:p>
        </p:txBody>
      </p:sp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503238" y="1720850"/>
            <a:ext cx="9070975" cy="49291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28080" rIns="0" bIns="0"/>
          <a:lstStyle/>
          <a:p>
            <a:pPr marL="417513" indent="-312738">
              <a:spcAft>
                <a:spcPts val="1425"/>
              </a:spcAft>
              <a:buSzPct val="35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3000">
                <a:solidFill>
                  <a:srgbClr val="000000"/>
                </a:solidFill>
                <a:ea typeface="DejaVu Sans" charset="0"/>
                <a:cs typeface="DejaVu Sans" charset="0"/>
              </a:rPr>
              <a:t>Denial of service: normal use of resources is impaired or blocked</a:t>
            </a:r>
          </a:p>
          <a:p>
            <a:pPr marL="417513" indent="-312738">
              <a:spcAft>
                <a:spcPts val="1425"/>
              </a:spcAft>
              <a:buSzPct val="35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3000">
                <a:solidFill>
                  <a:srgbClr val="000000"/>
                </a:solidFill>
                <a:ea typeface="DejaVu Sans" charset="0"/>
                <a:cs typeface="DejaVu Sans" charset="0"/>
              </a:rPr>
              <a:t>Malicious code: host infected by virus, worm, trojan horse</a:t>
            </a:r>
          </a:p>
          <a:p>
            <a:pPr marL="417513" indent="-312738">
              <a:spcAft>
                <a:spcPts val="1425"/>
              </a:spcAft>
              <a:buSzPct val="35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3000">
                <a:solidFill>
                  <a:srgbClr val="000000"/>
                </a:solidFill>
                <a:ea typeface="DejaVu Sans" charset="0"/>
                <a:cs typeface="DejaVu Sans" charset="0"/>
              </a:rPr>
              <a:t>Unauthorized access: logical or physical access without permission</a:t>
            </a:r>
          </a:p>
          <a:p>
            <a:pPr marL="417513" indent="-312738">
              <a:spcAft>
                <a:spcPts val="1425"/>
              </a:spcAft>
              <a:buSzPct val="35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3000">
                <a:solidFill>
                  <a:srgbClr val="000000"/>
                </a:solidFill>
                <a:ea typeface="DejaVu Sans" charset="0"/>
                <a:cs typeface="DejaVu Sans" charset="0"/>
              </a:rPr>
              <a:t>Inappropriate usage: private computers/devices connected to the network</a:t>
            </a:r>
          </a:p>
          <a:p>
            <a:pPr marL="417513" indent="-312738">
              <a:spcAft>
                <a:spcPts val="1425"/>
              </a:spcAft>
              <a:buSzPct val="35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3000">
                <a:solidFill>
                  <a:srgbClr val="000000"/>
                </a:solidFill>
                <a:ea typeface="DejaVu Sans" charset="0"/>
                <a:cs typeface="DejaVu Sans" charset="0"/>
              </a:rPr>
              <a:t>Multiple components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 Box 1"/>
          <p:cNvSpPr txBox="1">
            <a:spLocks noChangeArrowheads="1"/>
          </p:cNvSpPr>
          <p:nvPr/>
        </p:nvSpPr>
        <p:spPr bwMode="auto">
          <a:xfrm>
            <a:off x="457200" y="301625"/>
            <a:ext cx="9372600" cy="1069975"/>
          </a:xfrm>
          <a:prstGeom prst="rect">
            <a:avLst/>
          </a:prstGeom>
          <a:ln>
            <a:headEnd/>
            <a:tailEnd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coolSlant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38880" rIns="0" bIns="0" anchor="ctr"/>
          <a:lstStyle/>
          <a:p>
            <a:pPr algn="ctr">
              <a:buClrTx/>
              <a:buFont typeface="Times New Roman" pitchFamily="16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600">
                <a:solidFill>
                  <a:srgbClr val="000000"/>
                </a:solidFill>
                <a:latin typeface="+mn-lt"/>
                <a:ea typeface="DejaVu Sans" charset="0"/>
                <a:cs typeface="DejaVu Sans" charset="0"/>
              </a:rPr>
              <a:t>Incident handling - Detection &amp; analysis (3/11)</a:t>
            </a:r>
          </a:p>
          <a:p>
            <a:pPr algn="ctr">
              <a:buClrTx/>
              <a:buFont typeface="Times New Roman" pitchFamily="16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600">
                <a:solidFill>
                  <a:srgbClr val="000000"/>
                </a:solidFill>
                <a:latin typeface="+mn-lt"/>
                <a:ea typeface="DejaVu Sans" charset="0"/>
                <a:cs typeface="DejaVu Sans" charset="0"/>
              </a:rPr>
              <a:t>Incident categories (2/4)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503238" y="1720850"/>
            <a:ext cx="9070975" cy="49291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28080" rIns="0" bIns="0"/>
          <a:lstStyle/>
          <a:p>
            <a:pPr marL="417513" indent="-312738">
              <a:spcAft>
                <a:spcPts val="1425"/>
              </a:spcAft>
              <a:buSzPct val="37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000000"/>
                </a:solidFill>
                <a:ea typeface="DejaVu Sans" charset="0"/>
                <a:cs typeface="DejaVu Sans" charset="0"/>
              </a:rPr>
              <a:t>Categories are based on the extent of harm and damages caused by incidents</a:t>
            </a:r>
          </a:p>
          <a:p>
            <a:pPr marL="417513" indent="-312738">
              <a:spcAft>
                <a:spcPts val="1425"/>
              </a:spcAft>
              <a:buSzPct val="37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000000"/>
                </a:solidFill>
                <a:ea typeface="DejaVu Sans" charset="0"/>
                <a:cs typeface="DejaVu Sans" charset="0"/>
              </a:rPr>
              <a:t>Low level incidents: should be handled within one working day</a:t>
            </a:r>
          </a:p>
          <a:p>
            <a:pPr marL="741363" lvl="1" indent="-284163">
              <a:spcAft>
                <a:spcPts val="1425"/>
              </a:spcAft>
              <a:buSzPct val="37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000000"/>
                </a:solidFill>
                <a:ea typeface="DejaVu Sans" charset="0"/>
                <a:cs typeface="DejaVu Sans" charset="0"/>
              </a:rPr>
              <a:t>Compromise of system password</a:t>
            </a:r>
          </a:p>
          <a:p>
            <a:pPr marL="741363" lvl="1" indent="-284163">
              <a:spcAft>
                <a:spcPts val="1425"/>
              </a:spcAft>
              <a:buSzPct val="37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000000"/>
                </a:solidFill>
                <a:ea typeface="DejaVu Sans" charset="0"/>
                <a:cs typeface="DejaVu Sans" charset="0"/>
              </a:rPr>
              <a:t>Unknown sharing of company account</a:t>
            </a:r>
          </a:p>
          <a:p>
            <a:pPr marL="741363" lvl="1" indent="-284163">
              <a:spcAft>
                <a:spcPts val="1425"/>
              </a:spcAft>
              <a:buSzPct val="37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000000"/>
                </a:solidFill>
                <a:ea typeface="DejaVu Sans" charset="0"/>
                <a:cs typeface="DejaVu Sans" charset="0"/>
              </a:rPr>
              <a:t>Misuse of computer peripherals</a:t>
            </a:r>
          </a:p>
          <a:p>
            <a:pPr marL="741363" lvl="1" indent="-284163">
              <a:spcAft>
                <a:spcPts val="1425"/>
              </a:spcAft>
              <a:buSzPct val="37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000000"/>
                </a:solidFill>
                <a:ea typeface="DejaVu Sans" charset="0"/>
                <a:cs typeface="DejaVu Sans" charset="0"/>
              </a:rPr>
              <a:t>Unintentional routine computer action</a:t>
            </a:r>
          </a:p>
          <a:p>
            <a:pPr marL="741363" lvl="1" indent="-284163">
              <a:spcAft>
                <a:spcPts val="1425"/>
              </a:spcAft>
              <a:buSzPct val="37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000000"/>
                </a:solidFill>
                <a:ea typeface="DejaVu Sans" charset="0"/>
                <a:cs typeface="DejaVu Sans" charset="0"/>
              </a:rPr>
              <a:t>Unsuccessful scans and probes in the network</a:t>
            </a:r>
          </a:p>
          <a:p>
            <a:pPr marL="741363" lvl="1" indent="-284163">
              <a:spcAft>
                <a:spcPts val="1425"/>
              </a:spcAft>
              <a:buSzPct val="37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000000"/>
                </a:solidFill>
                <a:ea typeface="DejaVu Sans" charset="0"/>
                <a:cs typeface="DejaVu Sans" charset="0"/>
              </a:rPr>
              <a:t>Presence of computer virus and worms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 Box 1"/>
          <p:cNvSpPr txBox="1">
            <a:spLocks noChangeArrowheads="1"/>
          </p:cNvSpPr>
          <p:nvPr/>
        </p:nvSpPr>
        <p:spPr bwMode="auto">
          <a:xfrm>
            <a:off x="228600" y="301625"/>
            <a:ext cx="9601200" cy="1069975"/>
          </a:xfrm>
          <a:prstGeom prst="rect">
            <a:avLst/>
          </a:prstGeom>
          <a:ln>
            <a:headEnd/>
            <a:tailEnd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coolSlant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38880" rIns="0" bIns="0" anchor="ctr"/>
          <a:lstStyle/>
          <a:p>
            <a:pPr algn="ctr"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600">
                <a:solidFill>
                  <a:srgbClr val="000000"/>
                </a:solidFill>
                <a:latin typeface="+mn-lt"/>
                <a:ea typeface="DejaVu Sans" charset="0"/>
                <a:cs typeface="DejaVu Sans" charset="0"/>
              </a:rPr>
              <a:t>Incident handling - Detection &amp; analysis (4/11)</a:t>
            </a:r>
          </a:p>
          <a:p>
            <a:pPr algn="ctr"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600">
                <a:solidFill>
                  <a:srgbClr val="000000"/>
                </a:solidFill>
                <a:latin typeface="+mn-lt"/>
                <a:ea typeface="DejaVu Sans" charset="0"/>
                <a:cs typeface="DejaVu Sans" charset="0"/>
              </a:rPr>
              <a:t>Incident categories (3/4)</a:t>
            </a:r>
          </a:p>
        </p:txBody>
      </p:sp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503238" y="1720850"/>
            <a:ext cx="9070975" cy="49291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28080" rIns="0" bIns="0"/>
          <a:lstStyle/>
          <a:p>
            <a:pPr marL="417513" indent="-312738">
              <a:spcAft>
                <a:spcPts val="1425"/>
              </a:spcAft>
              <a:buSzPct val="37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000000"/>
                </a:solidFill>
                <a:ea typeface="DejaVu Sans" charset="0"/>
                <a:cs typeface="DejaVu Sans" charset="0"/>
              </a:rPr>
              <a:t>Mid level incidents: should be handled within two to four hours</a:t>
            </a:r>
          </a:p>
          <a:p>
            <a:pPr marL="741363" lvl="1" indent="-284163">
              <a:spcAft>
                <a:spcPts val="1425"/>
              </a:spcAft>
              <a:buSzPct val="37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000000"/>
                </a:solidFill>
                <a:ea typeface="DejaVu Sans" charset="0"/>
                <a:cs typeface="DejaVu Sans" charset="0"/>
              </a:rPr>
              <a:t>Unfriendly employee termination</a:t>
            </a:r>
          </a:p>
          <a:p>
            <a:pPr marL="741363" lvl="1" indent="-284163">
              <a:spcAft>
                <a:spcPts val="1425"/>
              </a:spcAft>
              <a:buSzPct val="37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000000"/>
                </a:solidFill>
                <a:ea typeface="DejaVu Sans" charset="0"/>
                <a:cs typeface="DejaVu Sans" charset="0"/>
              </a:rPr>
              <a:t>Violation of the access to information assets</a:t>
            </a:r>
          </a:p>
          <a:p>
            <a:pPr marL="741363" lvl="1" indent="-284163">
              <a:spcAft>
                <a:spcPts val="1425"/>
              </a:spcAft>
              <a:buSzPct val="37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000000"/>
                </a:solidFill>
                <a:ea typeface="DejaVu Sans" charset="0"/>
                <a:cs typeface="DejaVu Sans" charset="0"/>
              </a:rPr>
              <a:t>Systems present in the organization used as unauthorized systems for processing and storing data</a:t>
            </a:r>
          </a:p>
          <a:p>
            <a:pPr marL="741363" lvl="1" indent="-284163">
              <a:spcAft>
                <a:spcPts val="1425"/>
              </a:spcAft>
              <a:buSzPct val="37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000000"/>
                </a:solidFill>
                <a:ea typeface="DejaVu Sans" charset="0"/>
                <a:cs typeface="DejaVu Sans" charset="0"/>
              </a:rPr>
              <a:t>Destruction of property worth less than $100.000</a:t>
            </a:r>
          </a:p>
          <a:p>
            <a:pPr marL="741363" lvl="1" indent="-284163">
              <a:spcAft>
                <a:spcPts val="1425"/>
              </a:spcAft>
              <a:buSzPct val="37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000000"/>
                </a:solidFill>
                <a:ea typeface="DejaVu Sans" charset="0"/>
                <a:cs typeface="DejaVu Sans" charset="0"/>
              </a:rPr>
              <a:t>Personal thief of amount less than $100.000</a:t>
            </a:r>
          </a:p>
          <a:p>
            <a:pPr marL="741363" lvl="1" indent="-284163">
              <a:spcAft>
                <a:spcPts val="1425"/>
              </a:spcAft>
              <a:buSzPct val="37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000000"/>
                </a:solidFill>
                <a:ea typeface="DejaVu Sans" charset="0"/>
                <a:cs typeface="DejaVu Sans" charset="0"/>
              </a:rPr>
              <a:t>Presence of computer virus and worms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 Box 1"/>
          <p:cNvSpPr txBox="1">
            <a:spLocks noChangeArrowheads="1"/>
          </p:cNvSpPr>
          <p:nvPr/>
        </p:nvSpPr>
        <p:spPr bwMode="auto">
          <a:xfrm>
            <a:off x="336550" y="301625"/>
            <a:ext cx="9345613" cy="1069975"/>
          </a:xfrm>
          <a:prstGeom prst="rect">
            <a:avLst/>
          </a:prstGeom>
          <a:ln>
            <a:headEnd/>
            <a:tailEnd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coolSlant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38880" rIns="0" bIns="0" anchor="ctr"/>
          <a:lstStyle/>
          <a:p>
            <a:pPr algn="ctr">
              <a:buClrTx/>
              <a:buFont typeface="Times New Roman" pitchFamily="16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600">
                <a:solidFill>
                  <a:srgbClr val="000000"/>
                </a:solidFill>
                <a:latin typeface="+mn-lt"/>
                <a:ea typeface="DejaVu Sans" charset="0"/>
                <a:cs typeface="DejaVu Sans" charset="0"/>
              </a:rPr>
              <a:t>Incident handling - Detection &amp; analysis (5/11)</a:t>
            </a:r>
          </a:p>
          <a:p>
            <a:pPr algn="ctr">
              <a:buClrTx/>
              <a:buFont typeface="Times New Roman" pitchFamily="16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600">
                <a:solidFill>
                  <a:srgbClr val="000000"/>
                </a:solidFill>
                <a:latin typeface="+mn-lt"/>
                <a:ea typeface="DejaVu Sans" charset="0"/>
                <a:cs typeface="DejaVu Sans" charset="0"/>
              </a:rPr>
              <a:t>Incident categories (4/4)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503238" y="1720850"/>
            <a:ext cx="9070975" cy="49291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28080" rIns="0" bIns="0"/>
          <a:lstStyle/>
          <a:p>
            <a:pPr marL="417513" indent="-312738">
              <a:spcAft>
                <a:spcPts val="1425"/>
              </a:spcAft>
              <a:buSzPct val="43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400">
                <a:solidFill>
                  <a:srgbClr val="000000"/>
                </a:solidFill>
                <a:ea typeface="DejaVu Sans" charset="0"/>
                <a:cs typeface="DejaVu Sans" charset="0"/>
              </a:rPr>
              <a:t>High level incidents: should be handled immediately</a:t>
            </a:r>
          </a:p>
          <a:p>
            <a:pPr marL="741363" lvl="1" indent="-284163">
              <a:spcAft>
                <a:spcPts val="1425"/>
              </a:spcAft>
              <a:buSzPct val="43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400">
                <a:solidFill>
                  <a:srgbClr val="000000"/>
                </a:solidFill>
                <a:ea typeface="DejaVu Sans" charset="0"/>
                <a:cs typeface="DejaVu Sans" charset="0"/>
              </a:rPr>
              <a:t>“break-in” in any computer</a:t>
            </a:r>
          </a:p>
          <a:p>
            <a:pPr marL="741363" lvl="1" indent="-284163">
              <a:spcAft>
                <a:spcPts val="1425"/>
              </a:spcAft>
              <a:buSzPct val="43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400">
                <a:solidFill>
                  <a:srgbClr val="000000"/>
                </a:solidFill>
                <a:ea typeface="DejaVu Sans" charset="0"/>
                <a:cs typeface="DejaVu Sans" charset="0"/>
              </a:rPr>
              <a:t>Denial of services attack</a:t>
            </a:r>
          </a:p>
          <a:p>
            <a:pPr marL="741363" lvl="1" indent="-284163">
              <a:spcAft>
                <a:spcPts val="1425"/>
              </a:spcAft>
              <a:buSzPct val="43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400">
                <a:solidFill>
                  <a:srgbClr val="000000"/>
                </a:solidFill>
                <a:ea typeface="DejaVu Sans" charset="0"/>
                <a:cs typeface="DejaVu Sans" charset="0"/>
              </a:rPr>
              <a:t>Presence of computer virus and worms which lead to serious corruption or loss of data</a:t>
            </a:r>
          </a:p>
          <a:p>
            <a:pPr marL="741363" lvl="1" indent="-284163">
              <a:spcAft>
                <a:spcPts val="1425"/>
              </a:spcAft>
              <a:buSzPct val="43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400">
                <a:solidFill>
                  <a:srgbClr val="000000"/>
                </a:solidFill>
                <a:ea typeface="DejaVu Sans" charset="0"/>
                <a:cs typeface="DejaVu Sans" charset="0"/>
              </a:rPr>
              <a:t>Abnormal changes in the systems hardware, software and firmware</a:t>
            </a:r>
          </a:p>
          <a:p>
            <a:pPr marL="741363" lvl="1" indent="-284163">
              <a:spcAft>
                <a:spcPts val="1425"/>
              </a:spcAft>
              <a:buSzPct val="43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400">
                <a:solidFill>
                  <a:srgbClr val="000000"/>
                </a:solidFill>
                <a:ea typeface="DejaVu Sans" charset="0"/>
                <a:cs typeface="DejaVu Sans" charset="0"/>
              </a:rPr>
              <a:t>Illegal file download done by suspected or unknown users</a:t>
            </a:r>
          </a:p>
          <a:p>
            <a:pPr marL="741363" lvl="1" indent="-284163">
              <a:spcAft>
                <a:spcPts val="1425"/>
              </a:spcAft>
              <a:buSzPct val="43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400">
                <a:solidFill>
                  <a:srgbClr val="000000"/>
                </a:solidFill>
                <a:ea typeface="DejaVu Sans" charset="0"/>
                <a:cs typeface="DejaVu Sans" charset="0"/>
              </a:rPr>
              <a:t>Destruction of property which exceeds $100.000</a:t>
            </a:r>
          </a:p>
          <a:p>
            <a:pPr marL="741363" lvl="1" indent="-284163">
              <a:spcAft>
                <a:spcPts val="1425"/>
              </a:spcAft>
              <a:buSzPct val="43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400">
                <a:solidFill>
                  <a:srgbClr val="000000"/>
                </a:solidFill>
                <a:ea typeface="DejaVu Sans" charset="0"/>
                <a:cs typeface="DejaVu Sans" charset="0"/>
              </a:rPr>
              <a:t>Personal thief of amount which exceeds $100.000</a:t>
            </a:r>
          </a:p>
          <a:p>
            <a:pPr marL="741363" lvl="1" indent="-284163">
              <a:spcAft>
                <a:spcPts val="1425"/>
              </a:spcAft>
              <a:buSzPct val="43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400">
                <a:solidFill>
                  <a:srgbClr val="000000"/>
                </a:solidFill>
                <a:ea typeface="DejaVu Sans" charset="0"/>
                <a:cs typeface="DejaVu Sans" charset="0"/>
              </a:rPr>
              <a:t>Violation of law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ext Box 1"/>
          <p:cNvSpPr txBox="1">
            <a:spLocks noChangeArrowheads="1"/>
          </p:cNvSpPr>
          <p:nvPr/>
        </p:nvSpPr>
        <p:spPr bwMode="auto">
          <a:xfrm>
            <a:off x="336550" y="301625"/>
            <a:ext cx="9345613" cy="1069975"/>
          </a:xfrm>
          <a:prstGeom prst="rect">
            <a:avLst/>
          </a:prstGeom>
          <a:ln>
            <a:headEnd/>
            <a:tailEnd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coolSlant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38880" rIns="0" bIns="0" anchor="ctr"/>
          <a:lstStyle/>
          <a:p>
            <a:pPr algn="ctr"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600">
                <a:solidFill>
                  <a:srgbClr val="000000"/>
                </a:solidFill>
                <a:latin typeface="+mn-lt"/>
                <a:ea typeface="DejaVu Sans" charset="0"/>
                <a:cs typeface="DejaVu Sans" charset="0"/>
              </a:rPr>
              <a:t>Incident handling - Detection &amp; analysis (6/11)</a:t>
            </a:r>
          </a:p>
          <a:p>
            <a:pPr algn="ctr"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600">
                <a:solidFill>
                  <a:srgbClr val="000000"/>
                </a:solidFill>
                <a:latin typeface="+mn-lt"/>
                <a:ea typeface="DejaVu Sans" charset="0"/>
                <a:cs typeface="DejaVu Sans" charset="0"/>
              </a:rPr>
              <a:t>Signs of incidents</a:t>
            </a:r>
          </a:p>
        </p:txBody>
      </p:sp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503238" y="1720850"/>
            <a:ext cx="9070975" cy="49291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28080" rIns="0" bIns="0"/>
          <a:lstStyle/>
          <a:p>
            <a:pPr marL="417513" indent="-312738">
              <a:spcAft>
                <a:spcPts val="1425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>
                <a:solidFill>
                  <a:srgbClr val="000000"/>
                </a:solidFill>
                <a:ea typeface="DejaVu Sans" charset="0"/>
                <a:cs typeface="DejaVu Sans" charset="0"/>
              </a:rPr>
              <a:t>Accurately detecting and assessing possible incidents</a:t>
            </a:r>
          </a:p>
          <a:p>
            <a:pPr marL="417513" indent="-312738">
              <a:spcAft>
                <a:spcPts val="1425"/>
              </a:spcAft>
              <a:buSzPct val="52000"/>
              <a:buFont typeface="Times New Roman" pitchFamily="16" charset="0"/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ea typeface="DejaVu Sans" charset="0"/>
                <a:cs typeface="DejaVu Sans" charset="0"/>
              </a:rPr>
              <a:t>Intrusion detection/prevention system sensor alerts</a:t>
            </a:r>
          </a:p>
          <a:p>
            <a:pPr marL="417513" indent="-312738">
              <a:spcAft>
                <a:spcPts val="1425"/>
              </a:spcAft>
              <a:buSzPct val="52000"/>
              <a:buFont typeface="Times New Roman" pitchFamily="16" charset="0"/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ea typeface="DejaVu Sans" charset="0"/>
                <a:cs typeface="DejaVu Sans" charset="0"/>
              </a:rPr>
              <a:t>Antivirus software alerts</a:t>
            </a:r>
          </a:p>
          <a:p>
            <a:pPr marL="417513" indent="-312738">
              <a:spcAft>
                <a:spcPts val="1425"/>
              </a:spcAft>
              <a:buSzPct val="52000"/>
              <a:buFont typeface="Times New Roman" pitchFamily="16" charset="0"/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ea typeface="DejaVu Sans" charset="0"/>
                <a:cs typeface="DejaVu Sans" charset="0"/>
              </a:rPr>
              <a:t>Web server crashes</a:t>
            </a:r>
          </a:p>
          <a:p>
            <a:pPr marL="417513" indent="-312738">
              <a:spcAft>
                <a:spcPts val="1425"/>
              </a:spcAft>
              <a:buSzPct val="52000"/>
              <a:buFont typeface="Times New Roman" pitchFamily="16" charset="0"/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ea typeface="DejaVu Sans" charset="0"/>
                <a:cs typeface="DejaVu Sans" charset="0"/>
              </a:rPr>
              <a:t>Users complain of slow access to hosts on the Internet</a:t>
            </a:r>
          </a:p>
          <a:p>
            <a:pPr marL="417513" indent="-312738">
              <a:spcAft>
                <a:spcPts val="1425"/>
              </a:spcAft>
              <a:buSzPct val="52000"/>
              <a:buFont typeface="Times New Roman" pitchFamily="16" charset="0"/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ea typeface="DejaVu Sans" charset="0"/>
                <a:cs typeface="DejaVu Sans" charset="0"/>
              </a:rPr>
              <a:t>Discovery of filename with unusual characters</a:t>
            </a:r>
          </a:p>
          <a:p>
            <a:pPr marL="417513" indent="-312738">
              <a:spcAft>
                <a:spcPts val="1425"/>
              </a:spcAft>
              <a:buSzPct val="52000"/>
              <a:buFont typeface="Times New Roman" pitchFamily="16" charset="0"/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ea typeface="DejaVu Sans" charset="0"/>
                <a:cs typeface="DejaVu Sans" charset="0"/>
              </a:rPr>
              <a:t>Users report threatening email message</a:t>
            </a:r>
          </a:p>
          <a:p>
            <a:pPr marL="417513" indent="-312738">
              <a:spcAft>
                <a:spcPts val="1425"/>
              </a:spcAft>
              <a:buSzPct val="52000"/>
              <a:buFont typeface="Times New Roman" pitchFamily="16" charset="0"/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ea typeface="DejaVu Sans" charset="0"/>
                <a:cs typeface="DejaVu Sans" charset="0"/>
              </a:rPr>
              <a:t>Host records auditing configuration change in its log</a:t>
            </a:r>
          </a:p>
          <a:p>
            <a:pPr marL="417513" indent="-312738">
              <a:spcAft>
                <a:spcPts val="1425"/>
              </a:spcAft>
              <a:buSzPct val="52000"/>
              <a:buFont typeface="Times New Roman" pitchFamily="16" charset="0"/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ea typeface="DejaVu Sans" charset="0"/>
                <a:cs typeface="DejaVu Sans" charset="0"/>
              </a:rPr>
              <a:t>Applications logs multiple failed login attempts from an unfamiliar remote system</a:t>
            </a:r>
          </a:p>
          <a:p>
            <a:pPr marL="417513" indent="-312738">
              <a:spcAft>
                <a:spcPts val="1425"/>
              </a:spcAft>
              <a:buSzPct val="52000"/>
              <a:buFont typeface="Times New Roman" pitchFamily="16" charset="0"/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ea typeface="DejaVu Sans" charset="0"/>
                <a:cs typeface="DejaVu Sans" charset="0"/>
              </a:rPr>
              <a:t>Large number of bounced emails with suspicious content</a:t>
            </a:r>
          </a:p>
          <a:p>
            <a:pPr marL="417513" indent="-312738">
              <a:spcAft>
                <a:spcPts val="1425"/>
              </a:spcAft>
              <a:buSzPct val="52000"/>
              <a:buFont typeface="Times New Roman" pitchFamily="16" charset="0"/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ea typeface="DejaVu Sans" charset="0"/>
                <a:cs typeface="DejaVu Sans" charset="0"/>
              </a:rPr>
              <a:t>Unusual deviation from typical network traffic flows.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ext Box 1"/>
          <p:cNvSpPr txBox="1">
            <a:spLocks noChangeArrowheads="1"/>
          </p:cNvSpPr>
          <p:nvPr/>
        </p:nvSpPr>
        <p:spPr bwMode="auto">
          <a:xfrm>
            <a:off x="503238" y="301625"/>
            <a:ext cx="9070975" cy="1069975"/>
          </a:xfrm>
          <a:prstGeom prst="rect">
            <a:avLst/>
          </a:prstGeom>
          <a:ln>
            <a:headEnd/>
            <a:tailEnd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coolSlant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38880" rIns="0" bIns="0" anchor="ctr"/>
          <a:lstStyle/>
          <a:p>
            <a:pPr algn="ctr"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4400">
                <a:solidFill>
                  <a:srgbClr val="000000"/>
                </a:solidFill>
                <a:latin typeface="+mn-lt"/>
                <a:ea typeface="DejaVu Sans" charset="0"/>
                <a:cs typeface="DejaVu Sans" charset="0"/>
              </a:rPr>
              <a:t>Contents</a:t>
            </a:r>
          </a:p>
        </p:txBody>
      </p:sp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503238" y="1371600"/>
            <a:ext cx="9070975" cy="538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28080" rIns="0" bIns="0"/>
          <a:lstStyle/>
          <a:p>
            <a:pPr marL="417513" indent="-312738">
              <a:spcAft>
                <a:spcPts val="1425"/>
              </a:spcAft>
              <a:buSzPct val="38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000000"/>
                </a:solidFill>
                <a:ea typeface="DejaVu Sans" charset="0"/>
                <a:cs typeface="DejaVu Sans" charset="0"/>
              </a:rPr>
              <a:t>Introduction: module objectives</a:t>
            </a:r>
          </a:p>
          <a:p>
            <a:pPr marL="417513" indent="-312738">
              <a:spcAft>
                <a:spcPts val="1425"/>
              </a:spcAft>
              <a:buSzPct val="38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000000"/>
                </a:solidFill>
                <a:ea typeface="DejaVu Sans" charset="0"/>
                <a:cs typeface="DejaVu Sans" charset="0"/>
              </a:rPr>
              <a:t>Events, incidents</a:t>
            </a:r>
          </a:p>
          <a:p>
            <a:pPr marL="417513" indent="-312738">
              <a:spcAft>
                <a:spcPts val="1425"/>
              </a:spcAft>
              <a:buSzPct val="38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000000"/>
                </a:solidFill>
                <a:ea typeface="DejaVu Sans" charset="0"/>
                <a:cs typeface="DejaVu Sans" charset="0"/>
              </a:rPr>
              <a:t>Incident response, incident handling, incident management</a:t>
            </a:r>
          </a:p>
          <a:p>
            <a:pPr marL="417513" indent="-312738">
              <a:spcAft>
                <a:spcPts val="1425"/>
              </a:spcAft>
              <a:buSzPct val="38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000000"/>
                </a:solidFill>
                <a:ea typeface="DejaVu Sans" charset="0"/>
                <a:cs typeface="DejaVu Sans" charset="0"/>
              </a:rPr>
              <a:t>Incident handling</a:t>
            </a:r>
          </a:p>
          <a:p>
            <a:pPr marL="728663" lvl="1" indent="-271463" eaLnBrk="0">
              <a:spcAft>
                <a:spcPts val="1138"/>
              </a:spcAft>
              <a:buSzPct val="38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000000"/>
                </a:solidFill>
                <a:ea typeface="DejaVu Sans" charset="0"/>
                <a:cs typeface="DejaVu Sans" charset="0"/>
              </a:rPr>
              <a:t>Preparation</a:t>
            </a:r>
          </a:p>
          <a:p>
            <a:pPr marL="728663" lvl="1" indent="-271463" eaLnBrk="0">
              <a:spcAft>
                <a:spcPts val="1138"/>
              </a:spcAft>
              <a:buSzPct val="38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000000"/>
                </a:solidFill>
                <a:ea typeface="DejaVu Sans" charset="0"/>
                <a:cs typeface="DejaVu Sans" charset="0"/>
              </a:rPr>
              <a:t>Detection and analysis</a:t>
            </a:r>
          </a:p>
          <a:p>
            <a:pPr marL="728663" lvl="1" indent="-271463" eaLnBrk="0">
              <a:spcAft>
                <a:spcPts val="1138"/>
              </a:spcAft>
              <a:buSzPct val="38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000000"/>
                </a:solidFill>
                <a:ea typeface="DejaVu Sans" charset="0"/>
                <a:cs typeface="DejaVu Sans" charset="0"/>
              </a:rPr>
              <a:t>Containment, eradication, recovery</a:t>
            </a:r>
          </a:p>
          <a:p>
            <a:pPr marL="728663" lvl="1" indent="-271463" eaLnBrk="0">
              <a:spcAft>
                <a:spcPts val="1138"/>
              </a:spcAft>
              <a:buSzPct val="38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000000"/>
                </a:solidFill>
                <a:ea typeface="DejaVu Sans" charset="0"/>
                <a:cs typeface="DejaVu Sans" charset="0"/>
              </a:rPr>
              <a:t>Post incident activities</a:t>
            </a:r>
          </a:p>
          <a:p>
            <a:pPr marL="417513" indent="-312738">
              <a:spcAft>
                <a:spcPts val="1425"/>
              </a:spcAft>
              <a:buSzPct val="38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000000"/>
                </a:solidFill>
                <a:ea typeface="DejaVu Sans" charset="0"/>
                <a:cs typeface="DejaVu Sans" charset="0"/>
              </a:rPr>
              <a:t>Conclusion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rrowheads="1"/>
          </p:cNvSpPr>
          <p:nvPr/>
        </p:nvSpPr>
        <p:spPr bwMode="auto">
          <a:xfrm>
            <a:off x="336550" y="301625"/>
            <a:ext cx="9345613" cy="1069975"/>
          </a:xfrm>
          <a:prstGeom prst="rect">
            <a:avLst/>
          </a:prstGeom>
          <a:ln>
            <a:headEnd/>
            <a:tailEnd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coolSlant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38880" rIns="0" bIns="0" anchor="ctr"/>
          <a:lstStyle/>
          <a:p>
            <a:pPr algn="ctr">
              <a:buClrTx/>
              <a:buFont typeface="Times New Roman" pitchFamily="16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600">
                <a:solidFill>
                  <a:srgbClr val="000000"/>
                </a:solidFill>
                <a:latin typeface="+mn-lt"/>
                <a:ea typeface="DejaVu Sans" charset="0"/>
                <a:cs typeface="DejaVu Sans" charset="0"/>
              </a:rPr>
              <a:t>Incident handling - Detection &amp; analysis (7/11)</a:t>
            </a:r>
          </a:p>
          <a:p>
            <a:pPr algn="ctr">
              <a:buClrTx/>
              <a:buFont typeface="Times New Roman" pitchFamily="16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600">
                <a:solidFill>
                  <a:srgbClr val="000000"/>
                </a:solidFill>
                <a:latin typeface="+mn-lt"/>
                <a:ea typeface="DejaVu Sans" charset="0"/>
                <a:cs typeface="DejaVu Sans" charset="0"/>
              </a:rPr>
              <a:t>Sources of Precursors and Indications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503238" y="2057400"/>
            <a:ext cx="9070975" cy="4592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28080" rIns="0" bIns="0"/>
          <a:lstStyle/>
          <a:p>
            <a:pPr marL="417513" indent="-312738">
              <a:spcAft>
                <a:spcPts val="1425"/>
              </a:spcAft>
              <a:buSzPct val="33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3200">
                <a:solidFill>
                  <a:srgbClr val="000000"/>
                </a:solidFill>
                <a:ea typeface="DejaVu Sans" charset="0"/>
                <a:cs typeface="DejaVu Sans" charset="0"/>
              </a:rPr>
              <a:t>Computer Security Software Alerts</a:t>
            </a:r>
          </a:p>
          <a:p>
            <a:pPr marL="417513" indent="-312738">
              <a:spcAft>
                <a:spcPts val="1425"/>
              </a:spcAft>
              <a:buSzPct val="33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3200">
                <a:solidFill>
                  <a:srgbClr val="000000"/>
                </a:solidFill>
                <a:ea typeface="DejaVu Sans" charset="0"/>
                <a:cs typeface="DejaVu Sans" charset="0"/>
              </a:rPr>
              <a:t>Logs from operating systems, services, and applications</a:t>
            </a:r>
          </a:p>
          <a:p>
            <a:pPr marL="417513" indent="-312738">
              <a:spcAft>
                <a:spcPts val="1425"/>
              </a:spcAft>
              <a:buSzPct val="33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3200">
                <a:solidFill>
                  <a:srgbClr val="000000"/>
                </a:solidFill>
                <a:ea typeface="DejaVu Sans" charset="0"/>
                <a:cs typeface="DejaVu Sans" charset="0"/>
              </a:rPr>
              <a:t>Logs from network devices such as firewalls and routers</a:t>
            </a:r>
          </a:p>
          <a:p>
            <a:pPr marL="417513" indent="-312738">
              <a:spcAft>
                <a:spcPts val="1425"/>
              </a:spcAft>
              <a:buSzPct val="33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3200">
                <a:solidFill>
                  <a:srgbClr val="000000"/>
                </a:solidFill>
                <a:ea typeface="DejaVu Sans" charset="0"/>
                <a:cs typeface="DejaVu Sans" charset="0"/>
              </a:rPr>
              <a:t>Publicly Available Information</a:t>
            </a:r>
          </a:p>
          <a:p>
            <a:pPr marL="417513" indent="-312738">
              <a:spcAft>
                <a:spcPts val="1425"/>
              </a:spcAft>
              <a:buSzPct val="33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3200">
                <a:solidFill>
                  <a:srgbClr val="000000"/>
                </a:solidFill>
                <a:ea typeface="DejaVu Sans" charset="0"/>
                <a:cs typeface="DejaVu Sans" charset="0"/>
              </a:rPr>
              <a:t>Users, system administrators, network administrators, security staff, and others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 Box 1"/>
          <p:cNvSpPr txBox="1">
            <a:spLocks noChangeArrowheads="1"/>
          </p:cNvSpPr>
          <p:nvPr/>
        </p:nvSpPr>
        <p:spPr bwMode="auto">
          <a:xfrm>
            <a:off x="373063" y="301625"/>
            <a:ext cx="9345612" cy="1069975"/>
          </a:xfrm>
          <a:prstGeom prst="rect">
            <a:avLst/>
          </a:prstGeom>
          <a:ln>
            <a:headEnd/>
            <a:tailEnd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coolSlant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38880" rIns="0" bIns="0" anchor="ctr"/>
          <a:lstStyle/>
          <a:p>
            <a:pPr algn="ctr"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600">
                <a:solidFill>
                  <a:srgbClr val="000000"/>
                </a:solidFill>
                <a:latin typeface="+mn-lt"/>
                <a:ea typeface="DejaVu Sans" charset="0"/>
                <a:cs typeface="DejaVu Sans" charset="0"/>
              </a:rPr>
              <a:t>Incident handling - Detection &amp; analysis (8/11)</a:t>
            </a:r>
          </a:p>
          <a:p>
            <a:pPr algn="ctr"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600">
                <a:solidFill>
                  <a:srgbClr val="000000"/>
                </a:solidFill>
                <a:latin typeface="+mn-lt"/>
                <a:ea typeface="DejaVu Sans" charset="0"/>
                <a:cs typeface="DejaVu Sans" charset="0"/>
              </a:rPr>
              <a:t>Incident analysis</a:t>
            </a:r>
          </a:p>
        </p:txBody>
      </p:sp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503238" y="1720850"/>
            <a:ext cx="9070975" cy="49291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28080" rIns="0" bIns="0"/>
          <a:lstStyle/>
          <a:p>
            <a:pPr marL="417513" indent="-312738">
              <a:spcAft>
                <a:spcPts val="1425"/>
              </a:spcAft>
              <a:buSzPct val="33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3200">
                <a:solidFill>
                  <a:srgbClr val="000000"/>
                </a:solidFill>
                <a:ea typeface="DejaVu Sans" charset="0"/>
                <a:cs typeface="DejaVu Sans" charset="0"/>
              </a:rPr>
              <a:t>Determine</a:t>
            </a:r>
          </a:p>
          <a:p>
            <a:pPr marL="741363" lvl="1" indent="-284163">
              <a:spcAft>
                <a:spcPts val="1425"/>
              </a:spcAft>
              <a:buSzPct val="33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3200">
                <a:solidFill>
                  <a:srgbClr val="000000"/>
                </a:solidFill>
                <a:ea typeface="DejaVu Sans" charset="0"/>
                <a:cs typeface="DejaVu Sans" charset="0"/>
              </a:rPr>
              <a:t>Incident’s scope: networks, systems, or applications that are affected</a:t>
            </a:r>
          </a:p>
          <a:p>
            <a:pPr marL="741363" lvl="1" indent="-284163">
              <a:spcAft>
                <a:spcPts val="1425"/>
              </a:spcAft>
              <a:buSzPct val="33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3200">
                <a:solidFill>
                  <a:srgbClr val="000000"/>
                </a:solidFill>
                <a:ea typeface="DejaVu Sans" charset="0"/>
                <a:cs typeface="DejaVu Sans" charset="0"/>
              </a:rPr>
              <a:t>Who and/or what originated the incident</a:t>
            </a:r>
          </a:p>
          <a:p>
            <a:pPr marL="741363" lvl="1" indent="-284163">
              <a:spcAft>
                <a:spcPts val="1425"/>
              </a:spcAft>
              <a:buSzPct val="33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3200">
                <a:solidFill>
                  <a:srgbClr val="000000"/>
                </a:solidFill>
                <a:ea typeface="DejaVu Sans" charset="0"/>
                <a:cs typeface="DejaVu Sans" charset="0"/>
              </a:rPr>
              <a:t>How the incident is occurring</a:t>
            </a:r>
          </a:p>
          <a:p>
            <a:pPr marL="417513" indent="-312738">
              <a:spcAft>
                <a:spcPts val="1425"/>
              </a:spcAft>
              <a:buSzPct val="33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3200">
                <a:solidFill>
                  <a:srgbClr val="000000"/>
                </a:solidFill>
                <a:ea typeface="DejaVu Sans" charset="0"/>
                <a:cs typeface="DejaVu Sans" charset="0"/>
              </a:rPr>
              <a:t>Prioritize subsequent activities</a:t>
            </a:r>
          </a:p>
          <a:p>
            <a:pPr marL="417513" indent="-312738">
              <a:spcAft>
                <a:spcPts val="1425"/>
              </a:spcAft>
              <a:buSzPct val="33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3200">
                <a:solidFill>
                  <a:srgbClr val="000000"/>
                </a:solidFill>
                <a:ea typeface="DejaVu Sans" charset="0"/>
                <a:cs typeface="DejaVu Sans" charset="0"/>
              </a:rPr>
              <a:t>When in doubt,  assume the worst until additional analysis indicates otherwise.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rrowheads="1"/>
          </p:cNvSpPr>
          <p:nvPr/>
        </p:nvSpPr>
        <p:spPr bwMode="auto">
          <a:xfrm>
            <a:off x="373063" y="301625"/>
            <a:ext cx="9345612" cy="1069975"/>
          </a:xfrm>
          <a:prstGeom prst="rect">
            <a:avLst/>
          </a:prstGeom>
          <a:ln>
            <a:headEnd/>
            <a:tailEnd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coolSlant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38880" rIns="0" bIns="0" anchor="ctr"/>
          <a:lstStyle/>
          <a:p>
            <a:pPr algn="ctr">
              <a:buClrTx/>
              <a:buFont typeface="Times New Roman" pitchFamily="16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600">
                <a:solidFill>
                  <a:srgbClr val="000000"/>
                </a:solidFill>
                <a:latin typeface="+mn-lt"/>
                <a:ea typeface="DejaVu Sans" charset="0"/>
                <a:cs typeface="DejaVu Sans" charset="0"/>
              </a:rPr>
              <a:t>Incident handling - Detection &amp; analysis (9/11)</a:t>
            </a:r>
          </a:p>
          <a:p>
            <a:pPr algn="ctr">
              <a:buClrTx/>
              <a:buFont typeface="Times New Roman" pitchFamily="16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600">
                <a:solidFill>
                  <a:srgbClr val="000000"/>
                </a:solidFill>
                <a:latin typeface="+mn-lt"/>
                <a:ea typeface="DejaVu Sans" charset="0"/>
                <a:cs typeface="DejaVu Sans" charset="0"/>
              </a:rPr>
              <a:t>Incident documentation</a:t>
            </a:r>
          </a:p>
        </p:txBody>
      </p:sp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503238" y="1720850"/>
            <a:ext cx="9070975" cy="49291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28080" rIns="0" bIns="0"/>
          <a:lstStyle/>
          <a:p>
            <a:pPr marL="417513" indent="-312738">
              <a:spcAft>
                <a:spcPts val="1425"/>
              </a:spcAft>
              <a:buSzPct val="37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000000"/>
                </a:solidFill>
                <a:ea typeface="DejaVu Sans" charset="0"/>
                <a:cs typeface="DejaVu Sans" charset="0"/>
              </a:rPr>
              <a:t>Current status of the incident</a:t>
            </a:r>
          </a:p>
          <a:p>
            <a:pPr marL="417513" indent="-312738">
              <a:spcAft>
                <a:spcPts val="1425"/>
              </a:spcAft>
              <a:buSzPct val="37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000000"/>
                </a:solidFill>
                <a:ea typeface="DejaVu Sans" charset="0"/>
                <a:cs typeface="DejaVu Sans" charset="0"/>
              </a:rPr>
              <a:t>Summary of the incident</a:t>
            </a:r>
          </a:p>
          <a:p>
            <a:pPr marL="417513" indent="-312738">
              <a:spcAft>
                <a:spcPts val="1425"/>
              </a:spcAft>
              <a:buSzPct val="37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000000"/>
                </a:solidFill>
                <a:ea typeface="DejaVu Sans" charset="0"/>
                <a:cs typeface="DejaVu Sans" charset="0"/>
              </a:rPr>
              <a:t>Actions taken by all incident handlers on this incident</a:t>
            </a:r>
          </a:p>
          <a:p>
            <a:pPr marL="417513" indent="-312738">
              <a:spcAft>
                <a:spcPts val="1425"/>
              </a:spcAft>
              <a:buSzPct val="37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000000"/>
                </a:solidFill>
                <a:ea typeface="DejaVu Sans" charset="0"/>
                <a:cs typeface="DejaVu Sans" charset="0"/>
              </a:rPr>
              <a:t>Contact information for other involved parties (e.g., system owners, system administrators)</a:t>
            </a:r>
          </a:p>
          <a:p>
            <a:pPr marL="417513" indent="-312738">
              <a:spcAft>
                <a:spcPts val="1425"/>
              </a:spcAft>
              <a:buSzPct val="37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000000"/>
                </a:solidFill>
                <a:ea typeface="DejaVu Sans" charset="0"/>
                <a:cs typeface="DejaVu Sans" charset="0"/>
              </a:rPr>
              <a:t>List of evidence gathered during the incident investigation</a:t>
            </a:r>
          </a:p>
          <a:p>
            <a:pPr marL="417513" indent="-312738">
              <a:spcAft>
                <a:spcPts val="1425"/>
              </a:spcAft>
              <a:buSzPct val="37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000000"/>
                </a:solidFill>
                <a:ea typeface="DejaVu Sans" charset="0"/>
                <a:cs typeface="DejaVu Sans" charset="0"/>
              </a:rPr>
              <a:t>Comments from incident handlers</a:t>
            </a:r>
          </a:p>
          <a:p>
            <a:pPr marL="417513" indent="-312738">
              <a:spcAft>
                <a:spcPts val="1425"/>
              </a:spcAft>
              <a:buSzPct val="37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000000"/>
                </a:solidFill>
                <a:ea typeface="DejaVu Sans" charset="0"/>
                <a:cs typeface="DejaVu Sans" charset="0"/>
              </a:rPr>
              <a:t>Next steps to be taken (e.g., waiting for a system administrator to patch an application)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ext Box 1"/>
          <p:cNvSpPr txBox="1">
            <a:spLocks noChangeArrowheads="1"/>
          </p:cNvSpPr>
          <p:nvPr/>
        </p:nvSpPr>
        <p:spPr bwMode="auto">
          <a:xfrm>
            <a:off x="228600" y="301625"/>
            <a:ext cx="9601200" cy="1069975"/>
          </a:xfrm>
          <a:prstGeom prst="rect">
            <a:avLst/>
          </a:prstGeom>
          <a:ln>
            <a:headEnd/>
            <a:tailEnd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coolSlant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38880" rIns="0" bIns="0" anchor="ctr"/>
          <a:lstStyle/>
          <a:p>
            <a:pPr algn="ctr"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600">
                <a:solidFill>
                  <a:srgbClr val="000000"/>
                </a:solidFill>
                <a:latin typeface="+mn-lt"/>
                <a:ea typeface="DejaVu Sans" charset="0"/>
                <a:cs typeface="DejaVu Sans" charset="0"/>
              </a:rPr>
              <a:t>Incident handling - Detection &amp; analysis (10/11)</a:t>
            </a:r>
          </a:p>
          <a:p>
            <a:pPr algn="ctr"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600">
                <a:solidFill>
                  <a:srgbClr val="000000"/>
                </a:solidFill>
                <a:latin typeface="+mn-lt"/>
                <a:ea typeface="DejaVu Sans" charset="0"/>
                <a:cs typeface="DejaVu Sans" charset="0"/>
              </a:rPr>
              <a:t>Incident prioritization</a:t>
            </a:r>
          </a:p>
        </p:txBody>
      </p:sp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503238" y="1720850"/>
            <a:ext cx="9070975" cy="49291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28080" rIns="0" bIns="0"/>
          <a:lstStyle/>
          <a:p>
            <a:pPr marL="417513" indent="-312738">
              <a:spcAft>
                <a:spcPts val="1425"/>
              </a:spcAft>
              <a:buSzPct val="29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3600">
                <a:solidFill>
                  <a:srgbClr val="000000"/>
                </a:solidFill>
                <a:ea typeface="DejaVu Sans" charset="0"/>
                <a:cs typeface="DejaVu Sans" charset="0"/>
              </a:rPr>
              <a:t>Current and potential technical effect of the incident: current negative and likely future</a:t>
            </a:r>
          </a:p>
          <a:p>
            <a:pPr marL="417513" indent="-312738">
              <a:spcAft>
                <a:spcPts val="1425"/>
              </a:spcAft>
              <a:buSzPct val="29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3600">
                <a:solidFill>
                  <a:srgbClr val="000000"/>
                </a:solidFill>
                <a:ea typeface="DejaVu Sans" charset="0"/>
                <a:cs typeface="DejaVu Sans" charset="0"/>
              </a:rPr>
              <a:t>Criticality of the affected resources: significance of the resources to the organization </a:t>
            </a:r>
          </a:p>
          <a:p>
            <a:pPr marL="741363" lvl="1" indent="-284163">
              <a:spcAft>
                <a:spcPts val="1425"/>
              </a:spcAft>
              <a:buSzPct val="29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3600">
                <a:solidFill>
                  <a:srgbClr val="000000"/>
                </a:solidFill>
                <a:ea typeface="DejaVu Sans" charset="0"/>
                <a:cs typeface="DejaVu Sans" charset="0"/>
              </a:rPr>
              <a:t>Overall Severity/Effect Score</a:t>
            </a:r>
          </a:p>
          <a:p>
            <a:pPr marL="741363" lvl="1" indent="-284163">
              <a:spcAft>
                <a:spcPts val="1425"/>
              </a:spcAft>
              <a:buSzPct val="29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3600">
                <a:solidFill>
                  <a:srgbClr val="000000"/>
                </a:solidFill>
                <a:ea typeface="DejaVu Sans" charset="0"/>
                <a:cs typeface="DejaVu Sans" charset="0"/>
              </a:rPr>
              <a:t>Incident impact rating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ext Box 1"/>
          <p:cNvSpPr txBox="1">
            <a:spLocks noChangeArrowheads="1"/>
          </p:cNvSpPr>
          <p:nvPr/>
        </p:nvSpPr>
        <p:spPr bwMode="auto">
          <a:xfrm>
            <a:off x="503238" y="228600"/>
            <a:ext cx="9070975" cy="1143000"/>
          </a:xfrm>
          <a:prstGeom prst="rect">
            <a:avLst/>
          </a:prstGeom>
          <a:ln>
            <a:headEnd/>
            <a:tailEnd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coolSlant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38880" rIns="0" bIns="0" anchor="ctr"/>
          <a:lstStyle/>
          <a:p>
            <a:pPr algn="ctr">
              <a:buClrTx/>
              <a:buFont typeface="Times New Roman" pitchFamily="16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200">
                <a:solidFill>
                  <a:srgbClr val="000000"/>
                </a:solidFill>
                <a:latin typeface="+mn-lt"/>
                <a:ea typeface="DejaVu Sans" charset="0"/>
                <a:cs typeface="DejaVu Sans" charset="0"/>
              </a:rPr>
              <a:t>Incident handling - Detection and analysis (11/11)</a:t>
            </a:r>
          </a:p>
          <a:p>
            <a:pPr algn="ctr">
              <a:buClrTx/>
              <a:buFont typeface="Times New Roman" pitchFamily="16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200">
                <a:solidFill>
                  <a:srgbClr val="000000"/>
                </a:solidFill>
                <a:latin typeface="+mn-lt"/>
                <a:ea typeface="DejaVu Sans" charset="0"/>
                <a:cs typeface="DejaVu Sans" charset="0"/>
              </a:rPr>
              <a:t>Incident notification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503238" y="1504950"/>
            <a:ext cx="9070975" cy="49291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28080" rIns="0" bIns="0"/>
          <a:lstStyle/>
          <a:p>
            <a:pPr marL="417513" indent="-312738">
              <a:spcAft>
                <a:spcPts val="1425"/>
              </a:spcAft>
              <a:buSzPct val="47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200">
                <a:solidFill>
                  <a:srgbClr val="000000"/>
                </a:solidFill>
                <a:ea typeface="DejaVu Sans" charset="0"/>
                <a:cs typeface="DejaVu Sans" charset="0"/>
              </a:rPr>
              <a:t>To</a:t>
            </a:r>
          </a:p>
          <a:p>
            <a:pPr marL="741363" lvl="1" indent="-284163">
              <a:spcAft>
                <a:spcPts val="1425"/>
              </a:spcAft>
              <a:buSzPct val="47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200">
                <a:solidFill>
                  <a:srgbClr val="000000"/>
                </a:solidFill>
                <a:ea typeface="DejaVu Sans" charset="0"/>
                <a:cs typeface="DejaVu Sans" charset="0"/>
              </a:rPr>
              <a:t>Chief Information Officer / Head of information security</a:t>
            </a:r>
          </a:p>
          <a:p>
            <a:pPr marL="741363" lvl="1" indent="-284163">
              <a:spcAft>
                <a:spcPts val="1425"/>
              </a:spcAft>
              <a:buSzPct val="47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200">
                <a:solidFill>
                  <a:srgbClr val="000000"/>
                </a:solidFill>
                <a:ea typeface="DejaVu Sans" charset="0"/>
                <a:cs typeface="DejaVu Sans" charset="0"/>
              </a:rPr>
              <a:t>Local information security officer</a:t>
            </a:r>
          </a:p>
          <a:p>
            <a:pPr marL="741363" lvl="1" indent="-284163">
              <a:spcAft>
                <a:spcPts val="1425"/>
              </a:spcAft>
              <a:buSzPct val="47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200">
                <a:solidFill>
                  <a:srgbClr val="000000"/>
                </a:solidFill>
                <a:ea typeface="DejaVu Sans" charset="0"/>
                <a:cs typeface="DejaVu Sans" charset="0"/>
              </a:rPr>
              <a:t>Other incident response teams within the organization</a:t>
            </a:r>
          </a:p>
          <a:p>
            <a:pPr marL="741363" lvl="1" indent="-284163">
              <a:spcAft>
                <a:spcPts val="1425"/>
              </a:spcAft>
              <a:buSzPct val="47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200">
                <a:solidFill>
                  <a:srgbClr val="000000"/>
                </a:solidFill>
                <a:ea typeface="DejaVu Sans" charset="0"/>
                <a:cs typeface="DejaVu Sans" charset="0"/>
              </a:rPr>
              <a:t>System owner</a:t>
            </a:r>
          </a:p>
          <a:p>
            <a:pPr marL="741363" lvl="1" indent="-284163">
              <a:spcAft>
                <a:spcPts val="1425"/>
              </a:spcAft>
              <a:buSzPct val="47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200">
                <a:solidFill>
                  <a:srgbClr val="000000"/>
                </a:solidFill>
                <a:ea typeface="DejaVu Sans" charset="0"/>
                <a:cs typeface="DejaVu Sans" charset="0"/>
              </a:rPr>
              <a:t>Legal department / Human resources</a:t>
            </a:r>
          </a:p>
          <a:p>
            <a:pPr marL="741363" lvl="1" indent="-284163">
              <a:spcAft>
                <a:spcPts val="1425"/>
              </a:spcAft>
              <a:buSzPct val="47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200">
                <a:solidFill>
                  <a:srgbClr val="000000"/>
                </a:solidFill>
                <a:ea typeface="DejaVu Sans" charset="0"/>
                <a:cs typeface="DejaVu Sans" charset="0"/>
              </a:rPr>
              <a:t>Public affairs</a:t>
            </a:r>
          </a:p>
          <a:p>
            <a:pPr marL="741363" lvl="1" indent="-284163">
              <a:spcAft>
                <a:spcPts val="1425"/>
              </a:spcAft>
              <a:buSzPct val="47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200">
                <a:solidFill>
                  <a:srgbClr val="000000"/>
                </a:solidFill>
                <a:ea typeface="DejaVu Sans" charset="0"/>
                <a:cs typeface="DejaVu Sans" charset="0"/>
              </a:rPr>
              <a:t>Other organizations, by abiding to law requirements</a:t>
            </a:r>
          </a:p>
          <a:p>
            <a:pPr marL="417513" indent="-312738">
              <a:spcAft>
                <a:spcPts val="1425"/>
              </a:spcAft>
              <a:buSzPct val="47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200">
                <a:solidFill>
                  <a:srgbClr val="000000"/>
                </a:solidFill>
                <a:ea typeface="DejaVu Sans" charset="0"/>
                <a:cs typeface="DejaVu Sans" charset="0"/>
              </a:rPr>
              <a:t>By</a:t>
            </a:r>
          </a:p>
          <a:p>
            <a:pPr marL="741363" lvl="1" indent="-284163">
              <a:spcAft>
                <a:spcPts val="1425"/>
              </a:spcAft>
              <a:buSzPct val="47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200">
                <a:solidFill>
                  <a:srgbClr val="000000"/>
                </a:solidFill>
                <a:ea typeface="DejaVu Sans" charset="0"/>
                <a:cs typeface="DejaVu Sans" charset="0"/>
              </a:rPr>
              <a:t>Email, Web site (Intranet-based), Telephone calls</a:t>
            </a:r>
          </a:p>
          <a:p>
            <a:pPr marL="741363" lvl="1" indent="-284163">
              <a:spcAft>
                <a:spcPts val="1425"/>
              </a:spcAft>
              <a:buSzPct val="47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200">
                <a:solidFill>
                  <a:srgbClr val="000000"/>
                </a:solidFill>
                <a:ea typeface="DejaVu Sans" charset="0"/>
                <a:cs typeface="DejaVu Sans" charset="0"/>
              </a:rPr>
              <a:t>Paper (e.g., post notices on bulletin boards and doors, hand out notices at all entrance points).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ext Box 1"/>
          <p:cNvSpPr txBox="1">
            <a:spLocks noChangeArrowheads="1"/>
          </p:cNvSpPr>
          <p:nvPr/>
        </p:nvSpPr>
        <p:spPr bwMode="auto">
          <a:xfrm>
            <a:off x="503238" y="301625"/>
            <a:ext cx="9070975" cy="1069975"/>
          </a:xfrm>
          <a:prstGeom prst="rect">
            <a:avLst/>
          </a:prstGeom>
          <a:ln>
            <a:headEnd/>
            <a:tailEnd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coolSlant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38880" rIns="0" bIns="0" anchor="ctr"/>
          <a:lstStyle/>
          <a:p>
            <a:pPr algn="ctr"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200">
                <a:solidFill>
                  <a:srgbClr val="000000"/>
                </a:solidFill>
                <a:latin typeface="+mn-lt"/>
                <a:ea typeface="DejaVu Sans" charset="0"/>
                <a:cs typeface="DejaVu Sans" charset="0"/>
              </a:rPr>
              <a:t>Contents</a:t>
            </a:r>
          </a:p>
        </p:txBody>
      </p:sp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503238" y="1371600"/>
            <a:ext cx="9070975" cy="538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28080" rIns="0" bIns="0"/>
          <a:lstStyle/>
          <a:p>
            <a:pPr marL="417513" indent="-312738">
              <a:spcAft>
                <a:spcPts val="1425"/>
              </a:spcAft>
              <a:buSzPct val="38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C0C0C0"/>
                </a:solidFill>
                <a:ea typeface="DejaVu Sans" charset="0"/>
                <a:cs typeface="DejaVu Sans" charset="0"/>
              </a:rPr>
              <a:t>Introduction: module objectives</a:t>
            </a:r>
          </a:p>
          <a:p>
            <a:pPr marL="417513" indent="-312738">
              <a:spcAft>
                <a:spcPts val="1425"/>
              </a:spcAft>
              <a:buSzPct val="38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C0C0C0"/>
                </a:solidFill>
                <a:ea typeface="DejaVu Sans" charset="0"/>
                <a:cs typeface="DejaVu Sans" charset="0"/>
              </a:rPr>
              <a:t>Events, incidents</a:t>
            </a:r>
          </a:p>
          <a:p>
            <a:pPr marL="417513" indent="-312738">
              <a:spcAft>
                <a:spcPts val="1425"/>
              </a:spcAft>
              <a:buSzPct val="38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C0C0C0"/>
                </a:solidFill>
                <a:ea typeface="DejaVu Sans" charset="0"/>
                <a:cs typeface="DejaVu Sans" charset="0"/>
              </a:rPr>
              <a:t>Incident response, incident handling, incident management</a:t>
            </a:r>
          </a:p>
          <a:p>
            <a:pPr marL="417513" indent="-312738">
              <a:spcAft>
                <a:spcPts val="1425"/>
              </a:spcAft>
              <a:buSzPct val="38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000000"/>
                </a:solidFill>
                <a:ea typeface="DejaVu Sans" charset="0"/>
                <a:cs typeface="DejaVu Sans" charset="0"/>
              </a:rPr>
              <a:t>Incident handling</a:t>
            </a:r>
          </a:p>
          <a:p>
            <a:pPr marL="728663" lvl="1" indent="-271463" eaLnBrk="0">
              <a:spcAft>
                <a:spcPts val="1138"/>
              </a:spcAft>
              <a:buSzPct val="38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C0C0C0"/>
                </a:solidFill>
                <a:ea typeface="DejaVu Sans" charset="0"/>
                <a:cs typeface="DejaVu Sans" charset="0"/>
              </a:rPr>
              <a:t>Preparation</a:t>
            </a:r>
          </a:p>
          <a:p>
            <a:pPr marL="728663" lvl="1" indent="-271463" eaLnBrk="0">
              <a:spcAft>
                <a:spcPts val="1138"/>
              </a:spcAft>
              <a:buSzPct val="38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C0C0C0"/>
                </a:solidFill>
                <a:ea typeface="DejaVu Sans" charset="0"/>
                <a:cs typeface="DejaVu Sans" charset="0"/>
              </a:rPr>
              <a:t>Detection and analysis</a:t>
            </a:r>
          </a:p>
          <a:p>
            <a:pPr marL="728663" lvl="1" indent="-271463" eaLnBrk="0">
              <a:spcAft>
                <a:spcPts val="1138"/>
              </a:spcAft>
              <a:buSzPct val="38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000000"/>
                </a:solidFill>
                <a:ea typeface="DejaVu Sans" charset="0"/>
                <a:cs typeface="DejaVu Sans" charset="0"/>
              </a:rPr>
              <a:t>Containment, eradication, recovery</a:t>
            </a:r>
          </a:p>
          <a:p>
            <a:pPr marL="728663" lvl="1" indent="-271463" eaLnBrk="0">
              <a:spcAft>
                <a:spcPts val="1138"/>
              </a:spcAft>
              <a:buSzPct val="38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C0C0C0"/>
                </a:solidFill>
                <a:ea typeface="DejaVu Sans" charset="0"/>
                <a:cs typeface="DejaVu Sans" charset="0"/>
              </a:rPr>
              <a:t>Post incident activities</a:t>
            </a:r>
          </a:p>
          <a:p>
            <a:pPr marL="417513" indent="-312738">
              <a:spcAft>
                <a:spcPts val="1425"/>
              </a:spcAft>
              <a:buSzPct val="38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C0C0C0"/>
                </a:solidFill>
                <a:ea typeface="DejaVu Sans" charset="0"/>
                <a:cs typeface="DejaVu Sans" charset="0"/>
              </a:rPr>
              <a:t>Conclusion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ext Box 1"/>
          <p:cNvSpPr txBox="1">
            <a:spLocks noChangeArrowheads="1"/>
          </p:cNvSpPr>
          <p:nvPr/>
        </p:nvSpPr>
        <p:spPr bwMode="auto">
          <a:xfrm>
            <a:off x="503238" y="228600"/>
            <a:ext cx="9070975" cy="1143000"/>
          </a:xfrm>
          <a:prstGeom prst="rect">
            <a:avLst/>
          </a:prstGeom>
          <a:ln>
            <a:headEnd/>
            <a:tailEnd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coolSlant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38880" rIns="0" bIns="0" anchor="ctr"/>
          <a:lstStyle/>
          <a:p>
            <a:pPr algn="ctr">
              <a:buClrTx/>
              <a:buFont typeface="Times New Roman" pitchFamily="16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200">
                <a:solidFill>
                  <a:srgbClr val="000000"/>
                </a:solidFill>
                <a:latin typeface="+mn-lt"/>
                <a:ea typeface="DejaVu Sans" charset="0"/>
                <a:cs typeface="DejaVu Sans" charset="0"/>
              </a:rPr>
              <a:t>Incident handling</a:t>
            </a:r>
          </a:p>
          <a:p>
            <a:pPr algn="ctr">
              <a:buClrTx/>
              <a:buFont typeface="Times New Roman" pitchFamily="16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200">
                <a:solidFill>
                  <a:srgbClr val="000000"/>
                </a:solidFill>
                <a:latin typeface="+mn-lt"/>
                <a:ea typeface="DejaVu Sans" charset="0"/>
                <a:cs typeface="DejaVu Sans" charset="0"/>
              </a:rPr>
              <a:t>Containment, Eradication, and Recovery (1/4)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503238" y="1865313"/>
            <a:ext cx="9070975" cy="4929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28080" rIns="0" bIns="0"/>
          <a:lstStyle/>
          <a:p>
            <a:pPr marL="417513" indent="-312738">
              <a:spcAft>
                <a:spcPts val="1425"/>
              </a:spcAft>
              <a:buSzPct val="37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000000"/>
                </a:solidFill>
                <a:ea typeface="DejaVu Sans" charset="0"/>
                <a:cs typeface="DejaVu Sans" charset="0"/>
              </a:rPr>
              <a:t>Criteria for determining appropriate containment strategy</a:t>
            </a:r>
          </a:p>
          <a:p>
            <a:pPr marL="741363" lvl="1" indent="-284163">
              <a:spcAft>
                <a:spcPts val="1425"/>
              </a:spcAft>
              <a:buSzPct val="37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000000"/>
                </a:solidFill>
                <a:ea typeface="DejaVu Sans" charset="0"/>
                <a:cs typeface="DejaVu Sans" charset="0"/>
              </a:rPr>
              <a:t>Potential damage to and theft of resources</a:t>
            </a:r>
          </a:p>
          <a:p>
            <a:pPr marL="741363" lvl="1" indent="-284163">
              <a:spcAft>
                <a:spcPts val="1425"/>
              </a:spcAft>
              <a:buSzPct val="37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000000"/>
                </a:solidFill>
                <a:ea typeface="DejaVu Sans" charset="0"/>
                <a:cs typeface="DejaVu Sans" charset="0"/>
              </a:rPr>
              <a:t>Need for evidence preservation</a:t>
            </a:r>
          </a:p>
          <a:p>
            <a:pPr marL="741363" lvl="1" indent="-284163">
              <a:spcAft>
                <a:spcPts val="1425"/>
              </a:spcAft>
              <a:buSzPct val="37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000000"/>
                </a:solidFill>
                <a:ea typeface="DejaVu Sans" charset="0"/>
                <a:cs typeface="DejaVu Sans" charset="0"/>
              </a:rPr>
              <a:t>Service availability</a:t>
            </a:r>
          </a:p>
          <a:p>
            <a:pPr marL="741363" lvl="1" indent="-284163">
              <a:spcAft>
                <a:spcPts val="1425"/>
              </a:spcAft>
              <a:buSzPct val="37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000000"/>
                </a:solidFill>
                <a:ea typeface="DejaVu Sans" charset="0"/>
                <a:cs typeface="DejaVu Sans" charset="0"/>
              </a:rPr>
              <a:t>Time and resources needed to implement the strategy</a:t>
            </a:r>
          </a:p>
          <a:p>
            <a:pPr marL="741363" lvl="1" indent="-284163">
              <a:spcAft>
                <a:spcPts val="1425"/>
              </a:spcAft>
              <a:buSzPct val="37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000000"/>
                </a:solidFill>
                <a:ea typeface="DejaVu Sans" charset="0"/>
                <a:cs typeface="DejaVu Sans" charset="0"/>
              </a:rPr>
              <a:t>Effectiveness of the strategy</a:t>
            </a:r>
          </a:p>
          <a:p>
            <a:pPr marL="741363" lvl="1" indent="-284163">
              <a:spcAft>
                <a:spcPts val="1425"/>
              </a:spcAft>
              <a:buSzPct val="37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000000"/>
                </a:solidFill>
                <a:ea typeface="DejaVu Sans" charset="0"/>
                <a:cs typeface="DejaVu Sans" charset="0"/>
              </a:rPr>
              <a:t>Duration of the solution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ext Box 1"/>
          <p:cNvSpPr txBox="1">
            <a:spLocks noChangeArrowheads="1"/>
          </p:cNvSpPr>
          <p:nvPr/>
        </p:nvSpPr>
        <p:spPr bwMode="auto">
          <a:xfrm>
            <a:off x="503238" y="228600"/>
            <a:ext cx="9070975" cy="1143000"/>
          </a:xfrm>
          <a:prstGeom prst="rect">
            <a:avLst/>
          </a:prstGeom>
          <a:ln>
            <a:headEnd/>
            <a:tailEnd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coolSlant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38880" rIns="0" bIns="0" anchor="ctr"/>
          <a:lstStyle/>
          <a:p>
            <a:pPr algn="ctr"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200">
                <a:solidFill>
                  <a:srgbClr val="000000"/>
                </a:solidFill>
                <a:latin typeface="+mn-lt"/>
                <a:ea typeface="DejaVu Sans" charset="0"/>
                <a:cs typeface="DejaVu Sans" charset="0"/>
              </a:rPr>
              <a:t>Incident handling</a:t>
            </a:r>
          </a:p>
          <a:p>
            <a:pPr algn="ctr"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200">
                <a:solidFill>
                  <a:srgbClr val="000000"/>
                </a:solidFill>
                <a:latin typeface="+mn-lt"/>
                <a:ea typeface="DejaVu Sans" charset="0"/>
                <a:cs typeface="DejaVu Sans" charset="0"/>
              </a:rPr>
              <a:t>Containment, Eradication, and Recovery (2/4)</a:t>
            </a:r>
          </a:p>
        </p:txBody>
      </p:sp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503238" y="1720850"/>
            <a:ext cx="9070975" cy="49291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28080" rIns="0" bIns="0"/>
          <a:lstStyle/>
          <a:p>
            <a:pPr marL="417513" indent="-312738">
              <a:spcAft>
                <a:spcPts val="1425"/>
              </a:spcAft>
              <a:buSzPct val="40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600">
                <a:solidFill>
                  <a:srgbClr val="000000"/>
                </a:solidFill>
                <a:ea typeface="DejaVu Sans" charset="0"/>
                <a:cs typeface="DejaVu Sans" charset="0"/>
              </a:rPr>
              <a:t>Evidence gathering and handling</a:t>
            </a:r>
          </a:p>
          <a:p>
            <a:pPr marL="741363" lvl="1" indent="-284163">
              <a:spcAft>
                <a:spcPts val="1425"/>
              </a:spcAft>
              <a:buSzPct val="40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600">
                <a:solidFill>
                  <a:srgbClr val="000000"/>
                </a:solidFill>
                <a:ea typeface="DejaVu Sans" charset="0"/>
                <a:cs typeface="DejaVu Sans" charset="0"/>
              </a:rPr>
              <a:t>To resolve the incident</a:t>
            </a:r>
          </a:p>
          <a:p>
            <a:pPr marL="741363" lvl="1" indent="-284163">
              <a:spcAft>
                <a:spcPts val="1425"/>
              </a:spcAft>
              <a:buSzPct val="40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600">
                <a:solidFill>
                  <a:srgbClr val="000000"/>
                </a:solidFill>
                <a:ea typeface="DejaVu Sans" charset="0"/>
                <a:cs typeface="DejaVu Sans" charset="0"/>
              </a:rPr>
              <a:t>For legal proceedings</a:t>
            </a:r>
          </a:p>
          <a:p>
            <a:pPr marL="417513" indent="-312738">
              <a:spcAft>
                <a:spcPts val="1425"/>
              </a:spcAft>
              <a:buSzPct val="40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600">
                <a:solidFill>
                  <a:srgbClr val="000000"/>
                </a:solidFill>
                <a:ea typeface="DejaVu Sans" charset="0"/>
                <a:cs typeface="DejaVu Sans" charset="0"/>
              </a:rPr>
              <a:t>Detailed log should be kept for all evidence, including:</a:t>
            </a:r>
          </a:p>
          <a:p>
            <a:pPr marL="741363" lvl="1" indent="-284163">
              <a:spcAft>
                <a:spcPts val="1425"/>
              </a:spcAft>
              <a:buSzPct val="40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600">
                <a:solidFill>
                  <a:srgbClr val="000000"/>
                </a:solidFill>
                <a:ea typeface="DejaVu Sans" charset="0"/>
                <a:cs typeface="DejaVu Sans" charset="0"/>
              </a:rPr>
              <a:t>Identifying information (e.g., the location, serial number, model number, hostname, MAC address, IP address)</a:t>
            </a:r>
          </a:p>
          <a:p>
            <a:pPr marL="741363" lvl="1" indent="-284163">
              <a:spcAft>
                <a:spcPts val="1425"/>
              </a:spcAft>
              <a:buSzPct val="40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600">
                <a:solidFill>
                  <a:srgbClr val="000000"/>
                </a:solidFill>
                <a:ea typeface="DejaVu Sans" charset="0"/>
                <a:cs typeface="DejaVu Sans" charset="0"/>
              </a:rPr>
              <a:t>Name, title, contacts of each individual who collected or handled the evidence during the investigation</a:t>
            </a:r>
          </a:p>
          <a:p>
            <a:pPr marL="741363" lvl="1" indent="-284163">
              <a:spcAft>
                <a:spcPts val="1425"/>
              </a:spcAft>
              <a:buSzPct val="40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600">
                <a:solidFill>
                  <a:srgbClr val="000000"/>
                </a:solidFill>
                <a:ea typeface="DejaVu Sans" charset="0"/>
                <a:cs typeface="DejaVu Sans" charset="0"/>
              </a:rPr>
              <a:t>Time and date (including time zone) of each occurrence of evidence handling</a:t>
            </a:r>
          </a:p>
          <a:p>
            <a:pPr marL="741363" lvl="1" indent="-284163">
              <a:spcAft>
                <a:spcPts val="1425"/>
              </a:spcAft>
              <a:buSzPct val="40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600">
                <a:solidFill>
                  <a:srgbClr val="000000"/>
                </a:solidFill>
                <a:ea typeface="DejaVu Sans" charset="0"/>
                <a:cs typeface="DejaVu Sans" charset="0"/>
              </a:rPr>
              <a:t>Locations where the evidence was stored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ext Box 1"/>
          <p:cNvSpPr txBox="1">
            <a:spLocks noChangeArrowheads="1"/>
          </p:cNvSpPr>
          <p:nvPr/>
        </p:nvSpPr>
        <p:spPr bwMode="auto">
          <a:xfrm>
            <a:off x="503238" y="228600"/>
            <a:ext cx="9070975" cy="1143000"/>
          </a:xfrm>
          <a:prstGeom prst="rect">
            <a:avLst/>
          </a:prstGeom>
          <a:ln>
            <a:headEnd/>
            <a:tailEnd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coolSlant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38880" rIns="0" bIns="0" anchor="ctr"/>
          <a:lstStyle/>
          <a:p>
            <a:pPr algn="ctr">
              <a:buClrTx/>
              <a:buFont typeface="Times New Roman" pitchFamily="16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200">
                <a:solidFill>
                  <a:srgbClr val="000000"/>
                </a:solidFill>
                <a:latin typeface="+mn-lt"/>
                <a:ea typeface="DejaVu Sans" charset="0"/>
                <a:cs typeface="DejaVu Sans" charset="0"/>
              </a:rPr>
              <a:t>Incident handling</a:t>
            </a:r>
          </a:p>
          <a:p>
            <a:pPr algn="ctr">
              <a:buClrTx/>
              <a:buFont typeface="Times New Roman" pitchFamily="16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200">
                <a:solidFill>
                  <a:srgbClr val="000000"/>
                </a:solidFill>
                <a:latin typeface="+mn-lt"/>
                <a:ea typeface="DejaVu Sans" charset="0"/>
                <a:cs typeface="DejaVu Sans" charset="0"/>
              </a:rPr>
              <a:t>Containment, Eradication, and Recovery (3/4)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503238" y="1720850"/>
            <a:ext cx="9070975" cy="49291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28080" rIns="0" bIns="0"/>
          <a:lstStyle/>
          <a:p>
            <a:pPr marL="417513" indent="-312738">
              <a:spcAft>
                <a:spcPts val="1425"/>
              </a:spcAft>
              <a:buSzPct val="37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000000"/>
                </a:solidFill>
                <a:ea typeface="DejaVu Sans" charset="0"/>
                <a:cs typeface="DejaVu Sans" charset="0"/>
              </a:rPr>
              <a:t>Eradication</a:t>
            </a:r>
          </a:p>
          <a:p>
            <a:pPr marL="741363" lvl="1" indent="-284163">
              <a:spcAft>
                <a:spcPts val="1425"/>
              </a:spcAft>
              <a:buSzPct val="37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000000"/>
                </a:solidFill>
                <a:ea typeface="DejaVu Sans" charset="0"/>
                <a:cs typeface="DejaVu Sans" charset="0"/>
              </a:rPr>
              <a:t>Deletion of components of the incident(malicious code)</a:t>
            </a:r>
          </a:p>
          <a:p>
            <a:pPr marL="741363" lvl="1" indent="-284163">
              <a:spcAft>
                <a:spcPts val="1425"/>
              </a:spcAft>
              <a:buSzPct val="37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000000"/>
                </a:solidFill>
                <a:ea typeface="DejaVu Sans" charset="0"/>
                <a:cs typeface="DejaVu Sans" charset="0"/>
              </a:rPr>
              <a:t>Disabling or removing breached user accounts</a:t>
            </a:r>
          </a:p>
          <a:p>
            <a:pPr marL="417513" indent="-312738">
              <a:spcAft>
                <a:spcPts val="1425"/>
              </a:spcAft>
              <a:buSzPct val="37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000000"/>
                </a:solidFill>
                <a:ea typeface="DejaVu Sans" charset="0"/>
                <a:cs typeface="DejaVu Sans" charset="0"/>
              </a:rPr>
              <a:t>Recovery</a:t>
            </a:r>
          </a:p>
          <a:p>
            <a:pPr marL="741363" lvl="1" indent="-284163">
              <a:spcAft>
                <a:spcPts val="1425"/>
              </a:spcAft>
              <a:buSzPct val="37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000000"/>
                </a:solidFill>
                <a:ea typeface="DejaVu Sans" charset="0"/>
                <a:cs typeface="DejaVu Sans" charset="0"/>
              </a:rPr>
              <a:t>Actions are typically operating system (OS) or application-specific</a:t>
            </a:r>
          </a:p>
          <a:p>
            <a:pPr marL="741363" lvl="1" indent="-284163">
              <a:spcAft>
                <a:spcPts val="1425"/>
              </a:spcAft>
              <a:buSzPct val="37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000000"/>
                </a:solidFill>
                <a:ea typeface="DejaVu Sans" charset="0"/>
                <a:cs typeface="DejaVu Sans" charset="0"/>
              </a:rPr>
              <a:t>Restoration of systems to normal operation</a:t>
            </a:r>
          </a:p>
          <a:p>
            <a:pPr marL="741363" lvl="1" indent="-284163">
              <a:spcAft>
                <a:spcPts val="1425"/>
              </a:spcAft>
              <a:buSzPct val="37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000000"/>
                </a:solidFill>
                <a:ea typeface="DejaVu Sans" charset="0"/>
                <a:cs typeface="DejaVu Sans" charset="0"/>
              </a:rPr>
              <a:t>Hardening systems to prevent similar incidents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ext Box 1"/>
          <p:cNvSpPr txBox="1">
            <a:spLocks noChangeArrowheads="1"/>
          </p:cNvSpPr>
          <p:nvPr/>
        </p:nvSpPr>
        <p:spPr bwMode="auto">
          <a:xfrm>
            <a:off x="503238" y="228600"/>
            <a:ext cx="9070975" cy="1143000"/>
          </a:xfrm>
          <a:prstGeom prst="rect">
            <a:avLst/>
          </a:prstGeom>
          <a:ln>
            <a:headEnd/>
            <a:tailEnd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coolSlant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38880" rIns="0" bIns="0" anchor="ctr"/>
          <a:lstStyle/>
          <a:p>
            <a:pPr algn="ctr"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200">
                <a:solidFill>
                  <a:srgbClr val="000000"/>
                </a:solidFill>
                <a:latin typeface="+mn-lt"/>
                <a:ea typeface="DejaVu Sans" charset="0"/>
                <a:cs typeface="DejaVu Sans" charset="0"/>
              </a:rPr>
              <a:t>Incident handling</a:t>
            </a:r>
          </a:p>
          <a:p>
            <a:pPr algn="ctr"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200">
                <a:solidFill>
                  <a:srgbClr val="000000"/>
                </a:solidFill>
                <a:latin typeface="+mn-lt"/>
                <a:ea typeface="DejaVu Sans" charset="0"/>
                <a:cs typeface="DejaVu Sans" charset="0"/>
              </a:rPr>
              <a:t>Containment, Eradication, and Recovery (4/4)</a:t>
            </a:r>
          </a:p>
        </p:txBody>
      </p:sp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503238" y="1612900"/>
            <a:ext cx="9070975" cy="49291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28080" rIns="0" bIns="0"/>
          <a:lstStyle/>
          <a:p>
            <a:pPr marL="417513" indent="-312738">
              <a:spcAft>
                <a:spcPts val="1425"/>
              </a:spcAft>
              <a:buSzPct val="40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600">
                <a:solidFill>
                  <a:srgbClr val="000000"/>
                </a:solidFill>
                <a:ea typeface="DejaVu Sans" charset="0"/>
                <a:cs typeface="DejaVu Sans" charset="0"/>
              </a:rPr>
              <a:t>Identifying the attacker</a:t>
            </a:r>
          </a:p>
          <a:p>
            <a:pPr marL="741363" lvl="1" indent="-284163">
              <a:spcAft>
                <a:spcPts val="1425"/>
              </a:spcAft>
              <a:buSzPct val="40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600">
                <a:solidFill>
                  <a:srgbClr val="000000"/>
                </a:solidFill>
                <a:ea typeface="DejaVu Sans" charset="0"/>
                <a:cs typeface="DejaVu Sans" charset="0"/>
              </a:rPr>
              <a:t>can be a time-consuming and futile process</a:t>
            </a:r>
          </a:p>
          <a:p>
            <a:pPr marL="741363" lvl="1" indent="-284163">
              <a:spcAft>
                <a:spcPts val="1425"/>
              </a:spcAft>
              <a:buSzPct val="40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600">
                <a:solidFill>
                  <a:srgbClr val="000000"/>
                </a:solidFill>
                <a:ea typeface="DejaVu Sans" charset="0"/>
                <a:cs typeface="DejaVu Sans" charset="0"/>
              </a:rPr>
              <a:t>better stay focused on containment, eradication, and recovery</a:t>
            </a:r>
          </a:p>
          <a:p>
            <a:pPr marL="417513" indent="-312738">
              <a:spcAft>
                <a:spcPts val="1425"/>
              </a:spcAft>
              <a:buSzPct val="40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600">
                <a:solidFill>
                  <a:srgbClr val="000000"/>
                </a:solidFill>
                <a:ea typeface="DejaVu Sans" charset="0"/>
                <a:cs typeface="DejaVu Sans" charset="0"/>
              </a:rPr>
              <a:t>Attacker identification by:</a:t>
            </a:r>
          </a:p>
          <a:p>
            <a:pPr marL="741363" lvl="1" indent="-284163">
              <a:spcAft>
                <a:spcPts val="1425"/>
              </a:spcAft>
              <a:buSzPct val="40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600">
                <a:solidFill>
                  <a:srgbClr val="000000"/>
                </a:solidFill>
                <a:ea typeface="DejaVu Sans" charset="0"/>
                <a:cs typeface="DejaVu Sans" charset="0"/>
              </a:rPr>
              <a:t>Validating the attacker’s IP address</a:t>
            </a:r>
          </a:p>
          <a:p>
            <a:pPr marL="741363" lvl="1" indent="-284163">
              <a:spcAft>
                <a:spcPts val="1425"/>
              </a:spcAft>
              <a:buSzPct val="40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600">
                <a:solidFill>
                  <a:srgbClr val="000000"/>
                </a:solidFill>
                <a:ea typeface="DejaVu Sans" charset="0"/>
                <a:cs typeface="DejaVu Sans" charset="0"/>
              </a:rPr>
              <a:t>Scanning the attacker’s system</a:t>
            </a:r>
          </a:p>
          <a:p>
            <a:pPr marL="741363" lvl="1" indent="-284163">
              <a:spcAft>
                <a:spcPts val="1425"/>
              </a:spcAft>
              <a:buSzPct val="40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600">
                <a:solidFill>
                  <a:srgbClr val="000000"/>
                </a:solidFill>
                <a:ea typeface="DejaVu Sans" charset="0"/>
                <a:cs typeface="DejaVu Sans" charset="0"/>
              </a:rPr>
              <a:t>Researching the attacker through search engines</a:t>
            </a:r>
          </a:p>
          <a:p>
            <a:pPr marL="741363" lvl="1" indent="-284163">
              <a:spcAft>
                <a:spcPts val="1425"/>
              </a:spcAft>
              <a:buSzPct val="40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600">
                <a:solidFill>
                  <a:srgbClr val="000000"/>
                </a:solidFill>
                <a:ea typeface="DejaVu Sans" charset="0"/>
                <a:cs typeface="DejaVu Sans" charset="0"/>
              </a:rPr>
              <a:t>Using incident databases</a:t>
            </a:r>
          </a:p>
          <a:p>
            <a:pPr marL="741363" lvl="1" indent="-284163">
              <a:spcAft>
                <a:spcPts val="1425"/>
              </a:spcAft>
              <a:buSzPct val="40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600">
                <a:solidFill>
                  <a:srgbClr val="000000"/>
                </a:solidFill>
                <a:ea typeface="DejaVu Sans" charset="0"/>
                <a:cs typeface="DejaVu Sans" charset="0"/>
              </a:rPr>
              <a:t>Monitoring possible attacker communication channels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ext Box 1"/>
          <p:cNvSpPr txBox="1">
            <a:spLocks noChangeArrowheads="1"/>
          </p:cNvSpPr>
          <p:nvPr/>
        </p:nvSpPr>
        <p:spPr bwMode="auto">
          <a:xfrm>
            <a:off x="503238" y="301625"/>
            <a:ext cx="9070975" cy="1069975"/>
          </a:xfrm>
          <a:prstGeom prst="rect">
            <a:avLst/>
          </a:prstGeom>
          <a:ln>
            <a:headEnd/>
            <a:tailEnd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coolSlant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38880" rIns="0" bIns="0" anchor="ctr"/>
          <a:lstStyle/>
          <a:p>
            <a:pPr algn="ctr">
              <a:buClrTx/>
              <a:buFont typeface="Times New Roman" pitchFamily="16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4400">
                <a:solidFill>
                  <a:srgbClr val="000000"/>
                </a:solidFill>
                <a:latin typeface="+mn-lt"/>
                <a:ea typeface="DejaVu Sans" charset="0"/>
                <a:cs typeface="DejaVu Sans" charset="0"/>
              </a:rPr>
              <a:t>Contents</a:t>
            </a:r>
          </a:p>
        </p:txBody>
      </p:sp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503238" y="1371600"/>
            <a:ext cx="9070975" cy="538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28080" rIns="0" bIns="0"/>
          <a:lstStyle/>
          <a:p>
            <a:pPr marL="417513" indent="-312738">
              <a:spcAft>
                <a:spcPts val="1425"/>
              </a:spcAft>
              <a:buSzPct val="38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000000"/>
                </a:solidFill>
                <a:ea typeface="DejaVu Sans" charset="0"/>
                <a:cs typeface="DejaVu Sans" charset="0"/>
              </a:rPr>
              <a:t>Introduction: module objectives</a:t>
            </a:r>
          </a:p>
          <a:p>
            <a:pPr marL="417513" indent="-312738">
              <a:spcAft>
                <a:spcPts val="1425"/>
              </a:spcAft>
              <a:buSzPct val="38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C0C0C0"/>
                </a:solidFill>
                <a:ea typeface="DejaVu Sans" charset="0"/>
                <a:cs typeface="DejaVu Sans" charset="0"/>
              </a:rPr>
              <a:t>Events, incidents</a:t>
            </a:r>
          </a:p>
          <a:p>
            <a:pPr marL="417513" indent="-312738">
              <a:spcAft>
                <a:spcPts val="1425"/>
              </a:spcAft>
              <a:buSzPct val="38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C0C0C0"/>
                </a:solidFill>
                <a:ea typeface="DejaVu Sans" charset="0"/>
                <a:cs typeface="DejaVu Sans" charset="0"/>
              </a:rPr>
              <a:t>Incident response, incident handling, incident management</a:t>
            </a:r>
          </a:p>
          <a:p>
            <a:pPr marL="417513" indent="-312738">
              <a:spcAft>
                <a:spcPts val="1425"/>
              </a:spcAft>
              <a:buSzPct val="38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C0C0C0"/>
                </a:solidFill>
                <a:ea typeface="DejaVu Sans" charset="0"/>
                <a:cs typeface="DejaVu Sans" charset="0"/>
              </a:rPr>
              <a:t>Incident handling</a:t>
            </a:r>
          </a:p>
          <a:p>
            <a:pPr marL="728663" lvl="1" indent="-271463" eaLnBrk="0">
              <a:spcAft>
                <a:spcPts val="1138"/>
              </a:spcAft>
              <a:buSzPct val="38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C0C0C0"/>
                </a:solidFill>
                <a:ea typeface="DejaVu Sans" charset="0"/>
                <a:cs typeface="DejaVu Sans" charset="0"/>
              </a:rPr>
              <a:t>Preparation</a:t>
            </a:r>
          </a:p>
          <a:p>
            <a:pPr marL="728663" lvl="1" indent="-271463" eaLnBrk="0">
              <a:spcAft>
                <a:spcPts val="1138"/>
              </a:spcAft>
              <a:buSzPct val="38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C0C0C0"/>
                </a:solidFill>
                <a:ea typeface="DejaVu Sans" charset="0"/>
                <a:cs typeface="DejaVu Sans" charset="0"/>
              </a:rPr>
              <a:t>Detection and analysis</a:t>
            </a:r>
          </a:p>
          <a:p>
            <a:pPr marL="728663" lvl="1" indent="-271463" eaLnBrk="0">
              <a:spcAft>
                <a:spcPts val="1138"/>
              </a:spcAft>
              <a:buSzPct val="38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C0C0C0"/>
                </a:solidFill>
                <a:ea typeface="DejaVu Sans" charset="0"/>
                <a:cs typeface="DejaVu Sans" charset="0"/>
              </a:rPr>
              <a:t>Containment, eradication, recovery</a:t>
            </a:r>
          </a:p>
          <a:p>
            <a:pPr marL="728663" lvl="1" indent="-271463" eaLnBrk="0">
              <a:spcAft>
                <a:spcPts val="1138"/>
              </a:spcAft>
              <a:buSzPct val="38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C0C0C0"/>
                </a:solidFill>
                <a:ea typeface="DejaVu Sans" charset="0"/>
                <a:cs typeface="DejaVu Sans" charset="0"/>
              </a:rPr>
              <a:t>Post incident activities</a:t>
            </a:r>
          </a:p>
          <a:p>
            <a:pPr marL="417513" indent="-312738">
              <a:spcAft>
                <a:spcPts val="1425"/>
              </a:spcAft>
              <a:buSzPct val="38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C0C0C0"/>
                </a:solidFill>
                <a:ea typeface="DejaVu Sans" charset="0"/>
                <a:cs typeface="DejaVu Sans" charset="0"/>
              </a:rPr>
              <a:t>Conclusion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ext Box 1"/>
          <p:cNvSpPr txBox="1">
            <a:spLocks noChangeArrowheads="1"/>
          </p:cNvSpPr>
          <p:nvPr/>
        </p:nvSpPr>
        <p:spPr bwMode="auto">
          <a:xfrm>
            <a:off x="503238" y="301625"/>
            <a:ext cx="9070975" cy="1069975"/>
          </a:xfrm>
          <a:prstGeom prst="rect">
            <a:avLst/>
          </a:prstGeom>
          <a:ln>
            <a:headEnd/>
            <a:tailEnd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coolSlant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38880" rIns="0" bIns="0" anchor="ctr"/>
          <a:lstStyle/>
          <a:p>
            <a:pPr algn="ctr">
              <a:buClrTx/>
              <a:buFont typeface="Times New Roman" pitchFamily="16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200">
                <a:solidFill>
                  <a:srgbClr val="000000"/>
                </a:solidFill>
                <a:latin typeface="+mn-lt"/>
                <a:ea typeface="DejaVu Sans" charset="0"/>
                <a:cs typeface="DejaVu Sans" charset="0"/>
              </a:rPr>
              <a:t>Contents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503238" y="1371600"/>
            <a:ext cx="9070975" cy="538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28080" rIns="0" bIns="0"/>
          <a:lstStyle/>
          <a:p>
            <a:pPr marL="417513" indent="-312738">
              <a:spcAft>
                <a:spcPts val="1425"/>
              </a:spcAft>
              <a:buSzPct val="38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C0C0C0"/>
                </a:solidFill>
                <a:ea typeface="DejaVu Sans" charset="0"/>
                <a:cs typeface="DejaVu Sans" charset="0"/>
              </a:rPr>
              <a:t>Introduction: module objectives</a:t>
            </a:r>
          </a:p>
          <a:p>
            <a:pPr marL="417513" indent="-312738">
              <a:spcAft>
                <a:spcPts val="1425"/>
              </a:spcAft>
              <a:buSzPct val="38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C0C0C0"/>
                </a:solidFill>
                <a:ea typeface="DejaVu Sans" charset="0"/>
                <a:cs typeface="DejaVu Sans" charset="0"/>
              </a:rPr>
              <a:t>Events, incidents</a:t>
            </a:r>
          </a:p>
          <a:p>
            <a:pPr marL="417513" indent="-312738">
              <a:spcAft>
                <a:spcPts val="1425"/>
              </a:spcAft>
              <a:buSzPct val="38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C0C0C0"/>
                </a:solidFill>
                <a:ea typeface="DejaVu Sans" charset="0"/>
                <a:cs typeface="DejaVu Sans" charset="0"/>
              </a:rPr>
              <a:t>Incident response, incident handling, incident management</a:t>
            </a:r>
          </a:p>
          <a:p>
            <a:pPr marL="417513" indent="-312738">
              <a:spcAft>
                <a:spcPts val="1425"/>
              </a:spcAft>
              <a:buSzPct val="38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000000"/>
                </a:solidFill>
                <a:ea typeface="DejaVu Sans" charset="0"/>
                <a:cs typeface="DejaVu Sans" charset="0"/>
              </a:rPr>
              <a:t>Incident handling</a:t>
            </a:r>
          </a:p>
          <a:p>
            <a:pPr marL="728663" lvl="1" indent="-271463" eaLnBrk="0">
              <a:spcAft>
                <a:spcPts val="1138"/>
              </a:spcAft>
              <a:buSzPct val="38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C0C0C0"/>
                </a:solidFill>
                <a:ea typeface="DejaVu Sans" charset="0"/>
                <a:cs typeface="DejaVu Sans" charset="0"/>
              </a:rPr>
              <a:t>Preparation</a:t>
            </a:r>
          </a:p>
          <a:p>
            <a:pPr marL="728663" lvl="1" indent="-271463" eaLnBrk="0">
              <a:spcAft>
                <a:spcPts val="1138"/>
              </a:spcAft>
              <a:buSzPct val="38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C0C0C0"/>
                </a:solidFill>
                <a:ea typeface="DejaVu Sans" charset="0"/>
                <a:cs typeface="DejaVu Sans" charset="0"/>
              </a:rPr>
              <a:t>Detection and analysis</a:t>
            </a:r>
          </a:p>
          <a:p>
            <a:pPr marL="728663" lvl="1" indent="-271463" eaLnBrk="0">
              <a:spcAft>
                <a:spcPts val="1138"/>
              </a:spcAft>
              <a:buSzPct val="38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C0C0C0"/>
                </a:solidFill>
                <a:ea typeface="DejaVu Sans" charset="0"/>
                <a:cs typeface="DejaVu Sans" charset="0"/>
              </a:rPr>
              <a:t>Containment, eradication, recovery</a:t>
            </a:r>
          </a:p>
          <a:p>
            <a:pPr marL="728663" lvl="1" indent="-271463" eaLnBrk="0">
              <a:spcAft>
                <a:spcPts val="1138"/>
              </a:spcAft>
              <a:buSzPct val="38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000000"/>
                </a:solidFill>
                <a:ea typeface="DejaVu Sans" charset="0"/>
                <a:cs typeface="DejaVu Sans" charset="0"/>
              </a:rPr>
              <a:t>Post incident activities</a:t>
            </a:r>
          </a:p>
          <a:p>
            <a:pPr marL="417513" indent="-312738">
              <a:spcAft>
                <a:spcPts val="1425"/>
              </a:spcAft>
              <a:buSzPct val="38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C0C0C0"/>
                </a:solidFill>
                <a:ea typeface="DejaVu Sans" charset="0"/>
                <a:cs typeface="DejaVu Sans" charset="0"/>
              </a:rPr>
              <a:t>Conclusion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ext Box 1"/>
          <p:cNvSpPr txBox="1">
            <a:spLocks noChangeArrowheads="1"/>
          </p:cNvSpPr>
          <p:nvPr/>
        </p:nvSpPr>
        <p:spPr bwMode="auto">
          <a:xfrm>
            <a:off x="503238" y="228600"/>
            <a:ext cx="9070975" cy="1143000"/>
          </a:xfrm>
          <a:prstGeom prst="rect">
            <a:avLst/>
          </a:prstGeom>
          <a:ln>
            <a:headEnd/>
            <a:tailEnd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coolSlant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38880" rIns="0" bIns="0" anchor="ctr"/>
          <a:lstStyle/>
          <a:p>
            <a:pPr algn="ctr"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200">
                <a:solidFill>
                  <a:srgbClr val="000000"/>
                </a:solidFill>
                <a:latin typeface="+mn-lt"/>
                <a:ea typeface="DejaVu Sans" charset="0"/>
                <a:cs typeface="DejaVu Sans" charset="0"/>
              </a:rPr>
              <a:t>Incident handling</a:t>
            </a:r>
          </a:p>
          <a:p>
            <a:pPr algn="ctr"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200">
                <a:solidFill>
                  <a:srgbClr val="000000"/>
                </a:solidFill>
                <a:latin typeface="+mn-lt"/>
                <a:ea typeface="DejaVu Sans" charset="0"/>
                <a:cs typeface="DejaVu Sans" charset="0"/>
              </a:rPr>
              <a:t>Post-incident activities (1/2)</a:t>
            </a:r>
          </a:p>
        </p:txBody>
      </p:sp>
      <p:sp>
        <p:nvSpPr>
          <p:cNvPr id="44034" name="Text Box 2"/>
          <p:cNvSpPr txBox="1">
            <a:spLocks noChangeArrowheads="1"/>
          </p:cNvSpPr>
          <p:nvPr/>
        </p:nvSpPr>
        <p:spPr bwMode="auto">
          <a:xfrm>
            <a:off x="503238" y="1397000"/>
            <a:ext cx="9070975" cy="49291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28080" rIns="0" bIns="0"/>
          <a:lstStyle/>
          <a:p>
            <a:pPr marL="417513" indent="-312738">
              <a:spcAft>
                <a:spcPts val="1425"/>
              </a:spcAft>
              <a:buSzPct val="43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400">
                <a:solidFill>
                  <a:srgbClr val="000000"/>
                </a:solidFill>
                <a:ea typeface="DejaVu Sans" charset="0"/>
                <a:cs typeface="DejaVu Sans" charset="0"/>
              </a:rPr>
              <a:t>Lessons learned</a:t>
            </a:r>
          </a:p>
          <a:p>
            <a:pPr marL="741363" lvl="1" indent="-284163">
              <a:spcAft>
                <a:spcPts val="1425"/>
              </a:spcAft>
              <a:buSzPct val="43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400">
                <a:solidFill>
                  <a:srgbClr val="000000"/>
                </a:solidFill>
                <a:ea typeface="DejaVu Sans" charset="0"/>
                <a:cs typeface="DejaVu Sans" charset="0"/>
              </a:rPr>
              <a:t>Exactly what happened, and at what times</a:t>
            </a:r>
          </a:p>
          <a:p>
            <a:pPr marL="741363" lvl="1" indent="-284163">
              <a:spcAft>
                <a:spcPts val="1425"/>
              </a:spcAft>
              <a:buSzPct val="43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400">
                <a:solidFill>
                  <a:srgbClr val="000000"/>
                </a:solidFill>
                <a:ea typeface="DejaVu Sans" charset="0"/>
                <a:cs typeface="DejaVu Sans" charset="0"/>
              </a:rPr>
              <a:t>How well did staff and management perform? Were the documented procedures followed? Were they adequate?</a:t>
            </a:r>
          </a:p>
          <a:p>
            <a:pPr marL="741363" lvl="1" indent="-284163">
              <a:spcAft>
                <a:spcPts val="1425"/>
              </a:spcAft>
              <a:buSzPct val="43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400">
                <a:solidFill>
                  <a:srgbClr val="000000"/>
                </a:solidFill>
                <a:ea typeface="DejaVu Sans" charset="0"/>
                <a:cs typeface="DejaVu Sans" charset="0"/>
              </a:rPr>
              <a:t>What information was needed sooner?</a:t>
            </a:r>
          </a:p>
          <a:p>
            <a:pPr marL="741363" lvl="1" indent="-284163">
              <a:spcAft>
                <a:spcPts val="1425"/>
              </a:spcAft>
              <a:buSzPct val="43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400">
                <a:solidFill>
                  <a:srgbClr val="000000"/>
                </a:solidFill>
                <a:ea typeface="DejaVu Sans" charset="0"/>
                <a:cs typeface="DejaVu Sans" charset="0"/>
              </a:rPr>
              <a:t>Were any steps or actions taken that might have inhibited the recovery?</a:t>
            </a:r>
          </a:p>
          <a:p>
            <a:pPr marL="741363" lvl="1" indent="-284163">
              <a:spcAft>
                <a:spcPts val="1425"/>
              </a:spcAft>
              <a:buSzPct val="43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400">
                <a:solidFill>
                  <a:srgbClr val="000000"/>
                </a:solidFill>
                <a:ea typeface="DejaVu Sans" charset="0"/>
                <a:cs typeface="DejaVu Sans" charset="0"/>
              </a:rPr>
              <a:t>What would the staff and management do differently the next time a similar incident occurs?</a:t>
            </a:r>
          </a:p>
          <a:p>
            <a:pPr marL="741363" lvl="1" indent="-284163">
              <a:spcAft>
                <a:spcPts val="1425"/>
              </a:spcAft>
              <a:buSzPct val="43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400">
                <a:solidFill>
                  <a:srgbClr val="000000"/>
                </a:solidFill>
                <a:ea typeface="DejaVu Sans" charset="0"/>
                <a:cs typeface="DejaVu Sans" charset="0"/>
              </a:rPr>
              <a:t>What corrective actions can prevent similar incidents in the future?</a:t>
            </a:r>
          </a:p>
          <a:p>
            <a:pPr marL="741363" lvl="1" indent="-284163">
              <a:spcAft>
                <a:spcPts val="1425"/>
              </a:spcAft>
              <a:buSzPct val="43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400">
                <a:solidFill>
                  <a:srgbClr val="000000"/>
                </a:solidFill>
                <a:ea typeface="DejaVu Sans" charset="0"/>
                <a:cs typeface="DejaVu Sans" charset="0"/>
              </a:rPr>
              <a:t>What additional tools or resources are needed to detect, analyze, and mitigate future incidents?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rrowheads="1"/>
          </p:cNvSpPr>
          <p:nvPr/>
        </p:nvSpPr>
        <p:spPr bwMode="auto">
          <a:xfrm>
            <a:off x="503238" y="228600"/>
            <a:ext cx="9070975" cy="1143000"/>
          </a:xfrm>
          <a:prstGeom prst="rect">
            <a:avLst/>
          </a:prstGeom>
          <a:ln>
            <a:headEnd/>
            <a:tailEnd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coolSlant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38880" rIns="0" bIns="0" anchor="ctr"/>
          <a:lstStyle/>
          <a:p>
            <a:pPr algn="ctr">
              <a:buClrTx/>
              <a:buFont typeface="Times New Roman" pitchFamily="16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200">
                <a:solidFill>
                  <a:srgbClr val="000000"/>
                </a:solidFill>
                <a:latin typeface="+mn-lt"/>
                <a:ea typeface="DejaVu Sans" charset="0"/>
                <a:cs typeface="DejaVu Sans" charset="0"/>
              </a:rPr>
              <a:t>Incident handling</a:t>
            </a:r>
          </a:p>
          <a:p>
            <a:pPr algn="ctr">
              <a:buClrTx/>
              <a:buFont typeface="Times New Roman" pitchFamily="16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200">
                <a:solidFill>
                  <a:srgbClr val="000000"/>
                </a:solidFill>
                <a:latin typeface="+mn-lt"/>
                <a:ea typeface="DejaVu Sans" charset="0"/>
                <a:cs typeface="DejaVu Sans" charset="0"/>
              </a:rPr>
              <a:t>Post-incident activities (2/2)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503238" y="1325563"/>
            <a:ext cx="9070975" cy="546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28080" rIns="0" bIns="0"/>
          <a:lstStyle/>
          <a:p>
            <a:pPr marL="417513" indent="-312738">
              <a:spcAft>
                <a:spcPts val="725"/>
              </a:spcAft>
              <a:buSzPct val="40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600">
                <a:solidFill>
                  <a:srgbClr val="000000"/>
                </a:solidFill>
                <a:ea typeface="DejaVu Sans" charset="0"/>
                <a:cs typeface="DejaVu Sans" charset="0"/>
              </a:rPr>
              <a:t>Using Collected Incident Data</a:t>
            </a:r>
          </a:p>
          <a:p>
            <a:pPr marL="741363" lvl="1" indent="-284163">
              <a:spcAft>
                <a:spcPts val="725"/>
              </a:spcAft>
              <a:buSzPct val="40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600">
                <a:solidFill>
                  <a:srgbClr val="000000"/>
                </a:solidFill>
                <a:ea typeface="DejaVu Sans" charset="0"/>
                <a:cs typeface="DejaVu Sans" charset="0"/>
              </a:rPr>
              <a:t>Number of incidents handled</a:t>
            </a:r>
          </a:p>
          <a:p>
            <a:pPr marL="741363" lvl="1" indent="-284163">
              <a:spcAft>
                <a:spcPts val="725"/>
              </a:spcAft>
              <a:buSzPct val="40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600">
                <a:solidFill>
                  <a:srgbClr val="000000"/>
                </a:solidFill>
                <a:ea typeface="DejaVu Sans" charset="0"/>
                <a:cs typeface="DejaVu Sans" charset="0"/>
              </a:rPr>
              <a:t>Time per incident</a:t>
            </a:r>
          </a:p>
          <a:p>
            <a:pPr marL="741363" lvl="1" indent="-284163">
              <a:spcAft>
                <a:spcPts val="725"/>
              </a:spcAft>
              <a:buSzPct val="40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600">
                <a:solidFill>
                  <a:srgbClr val="000000"/>
                </a:solidFill>
                <a:ea typeface="DejaVu Sans" charset="0"/>
                <a:cs typeface="DejaVu Sans" charset="0"/>
              </a:rPr>
              <a:t>Objective assessment of each incident</a:t>
            </a:r>
          </a:p>
          <a:p>
            <a:pPr marL="741363" lvl="1" indent="-284163">
              <a:spcAft>
                <a:spcPts val="725"/>
              </a:spcAft>
              <a:buSzPct val="40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600">
                <a:solidFill>
                  <a:srgbClr val="000000"/>
                </a:solidFill>
                <a:ea typeface="DejaVu Sans" charset="0"/>
                <a:cs typeface="DejaVu Sans" charset="0"/>
              </a:rPr>
              <a:t>Subjective assessment of each incident</a:t>
            </a:r>
          </a:p>
          <a:p>
            <a:pPr marL="417513" indent="-312738">
              <a:spcAft>
                <a:spcPts val="725"/>
              </a:spcAft>
              <a:buSzPct val="40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600">
                <a:solidFill>
                  <a:srgbClr val="000000"/>
                </a:solidFill>
                <a:ea typeface="DejaVu Sans" charset="0"/>
                <a:cs typeface="DejaVu Sans" charset="0"/>
              </a:rPr>
              <a:t>Incident response audit to evaluate</a:t>
            </a:r>
          </a:p>
          <a:p>
            <a:pPr marL="741363" lvl="1" indent="-284163">
              <a:spcAft>
                <a:spcPts val="725"/>
              </a:spcAft>
              <a:buSzPct val="40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600">
                <a:solidFill>
                  <a:srgbClr val="000000"/>
                </a:solidFill>
                <a:ea typeface="DejaVu Sans" charset="0"/>
                <a:cs typeface="DejaVu Sans" charset="0"/>
              </a:rPr>
              <a:t>Incident response policies, plans, and procedures</a:t>
            </a:r>
          </a:p>
          <a:p>
            <a:pPr marL="741363" lvl="1" indent="-284163">
              <a:spcAft>
                <a:spcPts val="725"/>
              </a:spcAft>
              <a:buSzPct val="40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600">
                <a:solidFill>
                  <a:srgbClr val="000000"/>
                </a:solidFill>
                <a:ea typeface="DejaVu Sans" charset="0"/>
                <a:cs typeface="DejaVu Sans" charset="0"/>
              </a:rPr>
              <a:t>Team model and structure</a:t>
            </a:r>
          </a:p>
          <a:p>
            <a:pPr marL="741363" lvl="1" indent="-284163">
              <a:spcAft>
                <a:spcPts val="725"/>
              </a:spcAft>
              <a:buSzPct val="40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600">
                <a:solidFill>
                  <a:srgbClr val="000000"/>
                </a:solidFill>
                <a:ea typeface="DejaVu Sans" charset="0"/>
                <a:cs typeface="DejaVu Sans" charset="0"/>
              </a:rPr>
              <a:t>Incident handler training and education</a:t>
            </a:r>
          </a:p>
          <a:p>
            <a:pPr marL="741363" lvl="1" indent="-284163">
              <a:spcAft>
                <a:spcPts val="725"/>
              </a:spcAft>
              <a:buSzPct val="40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600">
                <a:solidFill>
                  <a:srgbClr val="000000"/>
                </a:solidFill>
                <a:ea typeface="DejaVu Sans" charset="0"/>
                <a:cs typeface="DejaVu Sans" charset="0"/>
              </a:rPr>
              <a:t>Tools and resources</a:t>
            </a:r>
          </a:p>
          <a:p>
            <a:pPr marL="741363" lvl="1" indent="-284163">
              <a:spcAft>
                <a:spcPts val="725"/>
              </a:spcAft>
              <a:buSzPct val="40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600">
                <a:solidFill>
                  <a:srgbClr val="000000"/>
                </a:solidFill>
                <a:ea typeface="DejaVu Sans" charset="0"/>
                <a:cs typeface="DejaVu Sans" charset="0"/>
              </a:rPr>
              <a:t>Incident documentation and reports, measures of success</a:t>
            </a:r>
          </a:p>
          <a:p>
            <a:pPr marL="417513" indent="-312738">
              <a:spcAft>
                <a:spcPts val="725"/>
              </a:spcAft>
              <a:buSzPct val="40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600">
                <a:solidFill>
                  <a:srgbClr val="000000"/>
                </a:solidFill>
                <a:ea typeface="DejaVu Sans" charset="0"/>
                <a:cs typeface="DejaVu Sans" charset="0"/>
              </a:rPr>
              <a:t>Evidence retention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ext Box 1"/>
          <p:cNvSpPr txBox="1">
            <a:spLocks noChangeArrowheads="1"/>
          </p:cNvSpPr>
          <p:nvPr/>
        </p:nvSpPr>
        <p:spPr bwMode="auto">
          <a:xfrm>
            <a:off x="503238" y="301625"/>
            <a:ext cx="9070975" cy="1069975"/>
          </a:xfrm>
          <a:prstGeom prst="rect">
            <a:avLst/>
          </a:prstGeom>
          <a:ln>
            <a:headEnd/>
            <a:tailEnd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coolSlant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38880" rIns="0" bIns="0" anchor="ctr"/>
          <a:lstStyle/>
          <a:p>
            <a:pPr algn="ctr"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200">
                <a:solidFill>
                  <a:srgbClr val="000000"/>
                </a:solidFill>
                <a:latin typeface="+mn-lt"/>
                <a:ea typeface="DejaVu Sans" charset="0"/>
                <a:cs typeface="DejaVu Sans" charset="0"/>
              </a:rPr>
              <a:t>Contents</a:t>
            </a:r>
          </a:p>
        </p:txBody>
      </p:sp>
      <p:sp>
        <p:nvSpPr>
          <p:cNvPr id="46082" name="Text Box 2"/>
          <p:cNvSpPr txBox="1">
            <a:spLocks noChangeArrowheads="1"/>
          </p:cNvSpPr>
          <p:nvPr/>
        </p:nvSpPr>
        <p:spPr bwMode="auto">
          <a:xfrm>
            <a:off x="503238" y="1371600"/>
            <a:ext cx="9070975" cy="538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28080" rIns="0" bIns="0"/>
          <a:lstStyle/>
          <a:p>
            <a:pPr marL="417513" indent="-312738">
              <a:spcAft>
                <a:spcPts val="1425"/>
              </a:spcAft>
              <a:buSzPct val="38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C0C0C0"/>
                </a:solidFill>
                <a:ea typeface="DejaVu Sans" charset="0"/>
                <a:cs typeface="DejaVu Sans" charset="0"/>
              </a:rPr>
              <a:t>Introduction: module objectives</a:t>
            </a:r>
          </a:p>
          <a:p>
            <a:pPr marL="417513" indent="-312738">
              <a:spcAft>
                <a:spcPts val="1425"/>
              </a:spcAft>
              <a:buSzPct val="38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C0C0C0"/>
                </a:solidFill>
                <a:ea typeface="DejaVu Sans" charset="0"/>
                <a:cs typeface="DejaVu Sans" charset="0"/>
              </a:rPr>
              <a:t>Events, incidents</a:t>
            </a:r>
          </a:p>
          <a:p>
            <a:pPr marL="417513" indent="-312738">
              <a:spcAft>
                <a:spcPts val="1425"/>
              </a:spcAft>
              <a:buSzPct val="38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C0C0C0"/>
                </a:solidFill>
                <a:ea typeface="DejaVu Sans" charset="0"/>
                <a:cs typeface="DejaVu Sans" charset="0"/>
              </a:rPr>
              <a:t>Incident response, incident handling, incident management</a:t>
            </a:r>
          </a:p>
          <a:p>
            <a:pPr marL="417513" indent="-312738">
              <a:spcAft>
                <a:spcPts val="1425"/>
              </a:spcAft>
              <a:buSzPct val="38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C0C0C0"/>
                </a:solidFill>
                <a:ea typeface="DejaVu Sans" charset="0"/>
                <a:cs typeface="DejaVu Sans" charset="0"/>
              </a:rPr>
              <a:t>Incident handling</a:t>
            </a:r>
          </a:p>
          <a:p>
            <a:pPr marL="728663" lvl="1" indent="-271463" eaLnBrk="0">
              <a:spcAft>
                <a:spcPts val="1138"/>
              </a:spcAft>
              <a:buSzPct val="38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C0C0C0"/>
                </a:solidFill>
                <a:ea typeface="DejaVu Sans" charset="0"/>
                <a:cs typeface="DejaVu Sans" charset="0"/>
              </a:rPr>
              <a:t>Preparation</a:t>
            </a:r>
          </a:p>
          <a:p>
            <a:pPr marL="728663" lvl="1" indent="-271463" eaLnBrk="0">
              <a:spcAft>
                <a:spcPts val="1138"/>
              </a:spcAft>
              <a:buSzPct val="38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C0C0C0"/>
                </a:solidFill>
                <a:ea typeface="DejaVu Sans" charset="0"/>
                <a:cs typeface="DejaVu Sans" charset="0"/>
              </a:rPr>
              <a:t>Detection and analysis</a:t>
            </a:r>
          </a:p>
          <a:p>
            <a:pPr marL="728663" lvl="1" indent="-271463" eaLnBrk="0">
              <a:spcAft>
                <a:spcPts val="1138"/>
              </a:spcAft>
              <a:buSzPct val="38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C0C0C0"/>
                </a:solidFill>
                <a:ea typeface="DejaVu Sans" charset="0"/>
                <a:cs typeface="DejaVu Sans" charset="0"/>
              </a:rPr>
              <a:t>Containment, eradication, recovery</a:t>
            </a:r>
          </a:p>
          <a:p>
            <a:pPr marL="728663" lvl="1" indent="-271463" eaLnBrk="0">
              <a:spcAft>
                <a:spcPts val="1138"/>
              </a:spcAft>
              <a:buSzPct val="38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C0C0C0"/>
                </a:solidFill>
                <a:ea typeface="DejaVu Sans" charset="0"/>
                <a:cs typeface="DejaVu Sans" charset="0"/>
              </a:rPr>
              <a:t>Post incident activities</a:t>
            </a:r>
          </a:p>
          <a:p>
            <a:pPr marL="417513" indent="-312738">
              <a:spcAft>
                <a:spcPts val="1425"/>
              </a:spcAft>
              <a:buSzPct val="38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000000"/>
                </a:solidFill>
                <a:ea typeface="DejaVu Sans" charset="0"/>
                <a:cs typeface="DejaVu Sans" charset="0"/>
              </a:rPr>
              <a:t>Conclusion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ext Box 1"/>
          <p:cNvSpPr txBox="1">
            <a:spLocks noChangeArrowheads="1"/>
          </p:cNvSpPr>
          <p:nvPr/>
        </p:nvSpPr>
        <p:spPr bwMode="auto">
          <a:xfrm>
            <a:off x="503238" y="228600"/>
            <a:ext cx="9070975" cy="1143000"/>
          </a:xfrm>
          <a:prstGeom prst="rect">
            <a:avLst/>
          </a:prstGeom>
          <a:ln>
            <a:headEnd/>
            <a:tailEnd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coolSlant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38880" rIns="0" bIns="0" anchor="ctr"/>
          <a:lstStyle/>
          <a:p>
            <a:pPr algn="ctr">
              <a:buClrTx/>
              <a:buFont typeface="Times New Roman" pitchFamily="16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200" dirty="0" smtClean="0">
                <a:solidFill>
                  <a:srgbClr val="000000"/>
                </a:solidFill>
                <a:latin typeface="+mn-lt"/>
                <a:ea typeface="DejaVu Sans" charset="0"/>
                <a:cs typeface="DejaVu Sans" charset="0"/>
              </a:rPr>
              <a:t>Conclusion</a:t>
            </a:r>
            <a:endParaRPr lang="en-US" sz="3200" dirty="0">
              <a:solidFill>
                <a:srgbClr val="000000"/>
              </a:solidFill>
              <a:latin typeface="+mn-lt"/>
              <a:ea typeface="DejaVu Sans" charset="0"/>
              <a:cs typeface="DejaVu Sans" charset="0"/>
            </a:endParaRPr>
          </a:p>
        </p:txBody>
      </p:sp>
      <p:sp>
        <p:nvSpPr>
          <p:cNvPr id="47106" name="Text Box 2"/>
          <p:cNvSpPr txBox="1">
            <a:spLocks noChangeArrowheads="1"/>
          </p:cNvSpPr>
          <p:nvPr/>
        </p:nvSpPr>
        <p:spPr bwMode="auto">
          <a:xfrm>
            <a:off x="228600" y="1600200"/>
            <a:ext cx="9601200" cy="548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28080" rIns="0" bIns="0"/>
          <a:lstStyle/>
          <a:p>
            <a:pPr marL="417513" indent="-312738">
              <a:spcAft>
                <a:spcPts val="1425"/>
              </a:spcAft>
              <a:buSzPct val="47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200">
                <a:solidFill>
                  <a:srgbClr val="000000"/>
                </a:solidFill>
                <a:ea typeface="DejaVu Sans" charset="0"/>
                <a:cs typeface="DejaVu Sans" charset="0"/>
              </a:rPr>
              <a:t>Some recommendations</a:t>
            </a:r>
          </a:p>
          <a:p>
            <a:pPr marL="741363" lvl="1" indent="-284163">
              <a:spcAft>
                <a:spcPts val="1425"/>
              </a:spcAft>
              <a:buSzPct val="47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200">
                <a:solidFill>
                  <a:srgbClr val="000000"/>
                </a:solidFill>
                <a:ea typeface="DejaVu Sans" charset="0"/>
                <a:cs typeface="DejaVu Sans" charset="0"/>
              </a:rPr>
              <a:t>Prevent incidents from occurring by ensuring that networks, systems, and applications are sufficiently secure</a:t>
            </a:r>
          </a:p>
          <a:p>
            <a:pPr marL="741363" lvl="1" indent="-284163">
              <a:spcAft>
                <a:spcPts val="1425"/>
              </a:spcAft>
              <a:buSzPct val="47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200">
                <a:solidFill>
                  <a:srgbClr val="000000"/>
                </a:solidFill>
                <a:ea typeface="DejaVu Sans" charset="0"/>
                <a:cs typeface="DejaVu Sans" charset="0"/>
              </a:rPr>
              <a:t>Profile networks and systems</a:t>
            </a:r>
          </a:p>
          <a:p>
            <a:pPr marL="741363" lvl="1" indent="-284163">
              <a:spcAft>
                <a:spcPts val="1425"/>
              </a:spcAft>
              <a:buSzPct val="47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200">
                <a:solidFill>
                  <a:srgbClr val="000000"/>
                </a:solidFill>
                <a:ea typeface="DejaVu Sans" charset="0"/>
                <a:cs typeface="DejaVu Sans" charset="0"/>
              </a:rPr>
              <a:t>Understand normal behaviors of networks, systems, and applications</a:t>
            </a:r>
          </a:p>
          <a:p>
            <a:pPr marL="741363" lvl="1" indent="-284163">
              <a:spcAft>
                <a:spcPts val="1425"/>
              </a:spcAft>
              <a:buSzPct val="47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200">
                <a:solidFill>
                  <a:srgbClr val="000000"/>
                </a:solidFill>
                <a:ea typeface="DejaVu Sans" charset="0"/>
                <a:cs typeface="DejaVu Sans" charset="0"/>
              </a:rPr>
              <a:t>Use centralized logging and create a log retention policy</a:t>
            </a:r>
          </a:p>
          <a:p>
            <a:pPr marL="741363" lvl="1" indent="-284163">
              <a:spcAft>
                <a:spcPts val="1425"/>
              </a:spcAft>
              <a:buSzPct val="47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200">
                <a:solidFill>
                  <a:srgbClr val="000000"/>
                </a:solidFill>
                <a:ea typeface="DejaVu Sans" charset="0"/>
                <a:cs typeface="DejaVu Sans" charset="0"/>
              </a:rPr>
              <a:t>Acquire tools and resources for incident handling</a:t>
            </a:r>
          </a:p>
          <a:p>
            <a:pPr marL="741363" lvl="1" indent="-284163">
              <a:spcAft>
                <a:spcPts val="1425"/>
              </a:spcAft>
              <a:buSzPct val="47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200">
                <a:solidFill>
                  <a:srgbClr val="000000"/>
                </a:solidFill>
                <a:ea typeface="DejaVu Sans" charset="0"/>
                <a:cs typeface="DejaVu Sans" charset="0"/>
              </a:rPr>
              <a:t>Establish strategies and procedures for containing incidents</a:t>
            </a:r>
          </a:p>
          <a:p>
            <a:pPr marL="741363" lvl="1" indent="-284163">
              <a:spcAft>
                <a:spcPts val="1425"/>
              </a:spcAft>
              <a:buSzPct val="47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200">
                <a:solidFill>
                  <a:srgbClr val="000000"/>
                </a:solidFill>
                <a:ea typeface="DejaVu Sans" charset="0"/>
                <a:cs typeface="DejaVu Sans" charset="0"/>
              </a:rPr>
              <a:t>Establish mechanisms for outside parties to report incidents</a:t>
            </a:r>
          </a:p>
          <a:p>
            <a:pPr marL="741363" lvl="1" indent="-284163">
              <a:spcAft>
                <a:spcPts val="1425"/>
              </a:spcAft>
              <a:buSzPct val="47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200">
                <a:solidFill>
                  <a:srgbClr val="000000"/>
                </a:solidFill>
                <a:ea typeface="DejaVu Sans" charset="0"/>
                <a:cs typeface="DejaVu Sans" charset="0"/>
              </a:rPr>
              <a:t>Prioritize incidents by business impact, based on criticality of affected resources and technical effect of incident</a:t>
            </a:r>
          </a:p>
          <a:p>
            <a:pPr marL="741363" lvl="1" indent="-284163">
              <a:spcAft>
                <a:spcPts val="1425"/>
              </a:spcAft>
              <a:buSzPct val="47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200">
                <a:solidFill>
                  <a:srgbClr val="000000"/>
                </a:solidFill>
                <a:ea typeface="DejaVu Sans" charset="0"/>
                <a:cs typeface="DejaVu Sans" charset="0"/>
              </a:rPr>
              <a:t>Hold lessons learned meetings after major incidents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ext Box 1"/>
          <p:cNvSpPr txBox="1">
            <a:spLocks noChangeArrowheads="1"/>
          </p:cNvSpPr>
          <p:nvPr/>
        </p:nvSpPr>
        <p:spPr bwMode="auto">
          <a:xfrm>
            <a:off x="503238" y="228600"/>
            <a:ext cx="9070975" cy="1143000"/>
          </a:xfrm>
          <a:prstGeom prst="rect">
            <a:avLst/>
          </a:prstGeom>
          <a:ln>
            <a:headEnd/>
            <a:tailEnd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coolSlant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38880" rIns="0" bIns="0" anchor="ctr"/>
          <a:lstStyle/>
          <a:p>
            <a:pPr algn="ctr"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3200" dirty="0">
              <a:solidFill>
                <a:srgbClr val="000000"/>
              </a:solidFill>
              <a:latin typeface="+mn-lt"/>
              <a:ea typeface="DejaVu Sans" charset="0"/>
              <a:cs typeface="DejaVu Sans" charset="0"/>
            </a:endParaRPr>
          </a:p>
        </p:txBody>
      </p:sp>
      <p:sp>
        <p:nvSpPr>
          <p:cNvPr id="48130" name="Text Box 2"/>
          <p:cNvSpPr txBox="1">
            <a:spLocks noChangeArrowheads="1"/>
          </p:cNvSpPr>
          <p:nvPr/>
        </p:nvSpPr>
        <p:spPr bwMode="auto">
          <a:xfrm>
            <a:off x="457200" y="2971800"/>
            <a:ext cx="9372600" cy="2003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algn="just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400" dirty="0">
                <a:solidFill>
                  <a:srgbClr val="000000"/>
                </a:solidFill>
                <a:ea typeface="DejaVu Sans" charset="0"/>
                <a:cs typeface="DejaVu Sans" charset="0"/>
              </a:rPr>
              <a:t>“If you think technology can solve your security problems, then you don’t understand the problems and you don’t understand the technology”- Bruce </a:t>
            </a:r>
            <a:r>
              <a:rPr lang="en-US" sz="2400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Schneier</a:t>
            </a:r>
            <a:endParaRPr lang="en-US" sz="2400" dirty="0">
              <a:solidFill>
                <a:srgbClr val="000000"/>
              </a:solidFill>
              <a:ea typeface="DejaVu Sans" charset="0"/>
              <a:cs typeface="DejaVu Sans" charset="0"/>
            </a:endParaRPr>
          </a:p>
          <a:p>
            <a:pPr algn="just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400" dirty="0">
              <a:solidFill>
                <a:srgbClr val="000000"/>
              </a:solidFill>
              <a:ea typeface="DejaVu Sans" charset="0"/>
              <a:cs typeface="DejaVu Sans" charset="0"/>
            </a:endParaRPr>
          </a:p>
          <a:p>
            <a:pPr algn="just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400" i="1" u="sng" dirty="0">
                <a:solidFill>
                  <a:schemeClr val="accent2"/>
                </a:solidFill>
                <a:ea typeface="DejaVu Sans" charset="0"/>
                <a:cs typeface="DejaVu Sans" charset="0"/>
              </a:rPr>
              <a:t>http://think.securityfirst.web.id/?</a:t>
            </a:r>
            <a:r>
              <a:rPr lang="en-US" sz="2400" i="1" u="sng" dirty="0" smtClean="0">
                <a:solidFill>
                  <a:schemeClr val="accent2"/>
                </a:solidFill>
                <a:ea typeface="DejaVu Sans" charset="0"/>
                <a:cs typeface="DejaVu Sans" charset="0"/>
              </a:rPr>
              <a:t>page_id=12</a:t>
            </a:r>
            <a:endParaRPr lang="en-US" sz="2400" i="1" dirty="0">
              <a:solidFill>
                <a:schemeClr val="accent2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2514600" y="6284913"/>
            <a:ext cx="7566025" cy="8016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i="1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Perpétus</a:t>
            </a:r>
            <a:r>
              <a:rPr lang="en-US" i="1" dirty="0">
                <a:solidFill>
                  <a:srgbClr val="000000"/>
                </a:solidFill>
                <a:ea typeface="DejaVu Sans" charset="0"/>
                <a:cs typeface="DejaVu Sans" charset="0"/>
              </a:rPr>
              <a:t> Jacques </a:t>
            </a:r>
            <a:r>
              <a:rPr lang="en-US" i="1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Houngbo</a:t>
            </a:r>
            <a:endParaRPr lang="en-US" i="1" dirty="0">
              <a:solidFill>
                <a:srgbClr val="000000"/>
              </a:solidFill>
              <a:ea typeface="DejaVu Sans" charset="0"/>
              <a:cs typeface="DejaVu Sans" charset="0"/>
            </a:endParaRPr>
          </a:p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i="1" u="sng" dirty="0">
                <a:solidFill>
                  <a:srgbClr val="0000FF"/>
                </a:solidFill>
                <a:ea typeface="DejaVu Sans" charset="0"/>
                <a:cs typeface="DejaVu Sans" charset="0"/>
              </a:rPr>
              <a:t>jacques.houngbo@auriane-etudes.com</a:t>
            </a:r>
            <a:r>
              <a:rPr lang="en-US" i="1" dirty="0">
                <a:solidFill>
                  <a:srgbClr val="000000"/>
                </a:solidFill>
                <a:ea typeface="DejaVu Sans" charset="0"/>
                <a:cs typeface="DejaVu Sans" charset="0"/>
              </a:rPr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ext Box 1"/>
          <p:cNvSpPr txBox="1">
            <a:spLocks noChangeArrowheads="1"/>
          </p:cNvSpPr>
          <p:nvPr/>
        </p:nvSpPr>
        <p:spPr bwMode="auto">
          <a:xfrm>
            <a:off x="503238" y="301625"/>
            <a:ext cx="9070975" cy="1069975"/>
          </a:xfrm>
          <a:prstGeom prst="rect">
            <a:avLst/>
          </a:prstGeom>
          <a:ln>
            <a:headEnd/>
            <a:tailEnd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coolSlant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38880" rIns="0" bIns="0" anchor="ctr"/>
          <a:lstStyle/>
          <a:p>
            <a:pPr algn="ctr"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4400">
                <a:solidFill>
                  <a:srgbClr val="000000"/>
                </a:solidFill>
                <a:latin typeface="+mn-lt"/>
                <a:ea typeface="DejaVu Sans" charset="0"/>
                <a:cs typeface="DejaVu Sans" charset="0"/>
              </a:rPr>
              <a:t>Introduction</a:t>
            </a:r>
          </a:p>
        </p:txBody>
      </p:sp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503238" y="1371600"/>
            <a:ext cx="9070975" cy="538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28080" rIns="0" bIns="0"/>
          <a:lstStyle/>
          <a:p>
            <a:pPr marL="417513" indent="-312738">
              <a:spcAft>
                <a:spcPts val="1425"/>
              </a:spcAft>
              <a:buSzPct val="35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3000">
                <a:solidFill>
                  <a:srgbClr val="000000"/>
                </a:solidFill>
                <a:ea typeface="DejaVu Sans" charset="0"/>
                <a:cs typeface="DejaVu Sans" charset="0"/>
              </a:rPr>
              <a:t>Why bother about incident handling:</a:t>
            </a:r>
          </a:p>
          <a:p>
            <a:pPr marL="739775" lvl="1" indent="-282575">
              <a:spcAft>
                <a:spcPts val="1425"/>
              </a:spcAft>
              <a:buSzPct val="35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3000">
                <a:solidFill>
                  <a:srgbClr val="000000"/>
                </a:solidFill>
                <a:ea typeface="DejaVu Sans" charset="0"/>
                <a:cs typeface="DejaVu Sans" charset="0"/>
              </a:rPr>
              <a:t>The “if” is certain</a:t>
            </a:r>
          </a:p>
          <a:p>
            <a:pPr marL="739775" lvl="1" indent="-282575">
              <a:spcAft>
                <a:spcPts val="1425"/>
              </a:spcAft>
              <a:buSzPct val="35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3000">
                <a:solidFill>
                  <a:srgbClr val="000000"/>
                </a:solidFill>
                <a:ea typeface="DejaVu Sans" charset="0"/>
                <a:cs typeface="DejaVu Sans" charset="0"/>
              </a:rPr>
              <a:t>The question is when</a:t>
            </a:r>
          </a:p>
          <a:p>
            <a:pPr marL="417513" indent="-312738">
              <a:spcAft>
                <a:spcPts val="1425"/>
              </a:spcAft>
              <a:buSzPct val="35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3000">
                <a:solidFill>
                  <a:srgbClr val="000000"/>
                </a:solidFill>
                <a:ea typeface="DejaVu Sans" charset="0"/>
                <a:cs typeface="DejaVu Sans" charset="0"/>
              </a:rPr>
              <a:t>Objectives of the modules :</a:t>
            </a:r>
          </a:p>
          <a:p>
            <a:pPr marL="739775" lvl="1" indent="-282575">
              <a:spcAft>
                <a:spcPts val="1425"/>
              </a:spcAft>
              <a:buSzPct val="35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3000">
                <a:solidFill>
                  <a:srgbClr val="000000"/>
                </a:solidFill>
                <a:ea typeface="DejaVu Sans" charset="0"/>
                <a:cs typeface="DejaVu Sans" charset="0"/>
              </a:rPr>
              <a:t>Familiarize with computer security incident</a:t>
            </a:r>
          </a:p>
          <a:p>
            <a:pPr marL="739775" lvl="1" indent="-282575">
              <a:spcAft>
                <a:spcPts val="1425"/>
              </a:spcAft>
              <a:buSzPct val="35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3000">
                <a:solidFill>
                  <a:srgbClr val="000000"/>
                </a:solidFill>
                <a:ea typeface="DejaVu Sans" charset="0"/>
                <a:cs typeface="DejaVu Sans" charset="0"/>
              </a:rPr>
              <a:t>Arise awareness on preparation</a:t>
            </a:r>
          </a:p>
          <a:p>
            <a:pPr marL="739775" lvl="1" indent="-282575">
              <a:spcAft>
                <a:spcPts val="1425"/>
              </a:spcAft>
              <a:buSzPct val="35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3000">
                <a:solidFill>
                  <a:srgbClr val="000000"/>
                </a:solidFill>
                <a:ea typeface="DejaVu Sans" charset="0"/>
                <a:cs typeface="DejaVu Sans" charset="0"/>
              </a:rPr>
              <a:t>Give first hands on training on incident detection</a:t>
            </a:r>
          </a:p>
          <a:p>
            <a:pPr marL="739775" lvl="1" indent="-282575">
              <a:spcAft>
                <a:spcPts val="1425"/>
              </a:spcAft>
              <a:buSzPct val="35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3000">
                <a:solidFill>
                  <a:srgbClr val="000000"/>
                </a:solidFill>
                <a:ea typeface="DejaVu Sans" charset="0"/>
                <a:cs typeface="DejaVu Sans" charset="0"/>
              </a:rPr>
              <a:t>Present the complete lifecycle of incident handling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ext Box 1"/>
          <p:cNvSpPr txBox="1">
            <a:spLocks noChangeArrowheads="1"/>
          </p:cNvSpPr>
          <p:nvPr/>
        </p:nvSpPr>
        <p:spPr bwMode="auto">
          <a:xfrm>
            <a:off x="503238" y="301625"/>
            <a:ext cx="9070975" cy="1069975"/>
          </a:xfrm>
          <a:prstGeom prst="rect">
            <a:avLst/>
          </a:prstGeom>
          <a:ln>
            <a:headEnd/>
            <a:tailEnd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coolSlant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38880" rIns="0" bIns="0" anchor="ctr"/>
          <a:lstStyle/>
          <a:p>
            <a:pPr algn="ctr">
              <a:buClrTx/>
              <a:buFont typeface="Times New Roman" pitchFamily="16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4400">
                <a:solidFill>
                  <a:srgbClr val="000000"/>
                </a:solidFill>
                <a:latin typeface="+mn-lt"/>
                <a:ea typeface="DejaVu Sans" charset="0"/>
                <a:cs typeface="DejaVu Sans" charset="0"/>
              </a:rPr>
              <a:t>Contents</a:t>
            </a:r>
          </a:p>
        </p:txBody>
      </p:sp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503238" y="1371600"/>
            <a:ext cx="9070975" cy="538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28080" rIns="0" bIns="0"/>
          <a:lstStyle/>
          <a:p>
            <a:pPr marL="417513" indent="-312738">
              <a:spcAft>
                <a:spcPts val="1425"/>
              </a:spcAft>
              <a:buSzPct val="38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C0C0C0"/>
                </a:solidFill>
                <a:ea typeface="DejaVu Sans" charset="0"/>
                <a:cs typeface="DejaVu Sans" charset="0"/>
              </a:rPr>
              <a:t>Introduction: module objectives</a:t>
            </a:r>
          </a:p>
          <a:p>
            <a:pPr marL="417513" indent="-312738">
              <a:spcAft>
                <a:spcPts val="1425"/>
              </a:spcAft>
              <a:buSzPct val="38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000000"/>
                </a:solidFill>
                <a:ea typeface="DejaVu Sans" charset="0"/>
                <a:cs typeface="DejaVu Sans" charset="0"/>
              </a:rPr>
              <a:t>Events, incidents</a:t>
            </a:r>
          </a:p>
          <a:p>
            <a:pPr marL="417513" indent="-312738">
              <a:spcAft>
                <a:spcPts val="1425"/>
              </a:spcAft>
              <a:buSzPct val="38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C0C0C0"/>
                </a:solidFill>
                <a:ea typeface="DejaVu Sans" charset="0"/>
                <a:cs typeface="DejaVu Sans" charset="0"/>
              </a:rPr>
              <a:t>Incident response, incident handling, incident management</a:t>
            </a:r>
          </a:p>
          <a:p>
            <a:pPr marL="417513" indent="-312738">
              <a:spcAft>
                <a:spcPts val="1425"/>
              </a:spcAft>
              <a:buSzPct val="38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C0C0C0"/>
                </a:solidFill>
                <a:ea typeface="DejaVu Sans" charset="0"/>
                <a:cs typeface="DejaVu Sans" charset="0"/>
              </a:rPr>
              <a:t>Incident handling</a:t>
            </a:r>
          </a:p>
          <a:p>
            <a:pPr marL="728663" lvl="1" indent="-271463" eaLnBrk="0">
              <a:spcAft>
                <a:spcPts val="1138"/>
              </a:spcAft>
              <a:buSzPct val="38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C0C0C0"/>
                </a:solidFill>
                <a:ea typeface="DejaVu Sans" charset="0"/>
                <a:cs typeface="DejaVu Sans" charset="0"/>
              </a:rPr>
              <a:t>Preparation</a:t>
            </a:r>
          </a:p>
          <a:p>
            <a:pPr marL="728663" lvl="1" indent="-271463" eaLnBrk="0">
              <a:spcAft>
                <a:spcPts val="1138"/>
              </a:spcAft>
              <a:buSzPct val="38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C0C0C0"/>
                </a:solidFill>
                <a:ea typeface="DejaVu Sans" charset="0"/>
                <a:cs typeface="DejaVu Sans" charset="0"/>
              </a:rPr>
              <a:t>Detection and analysis</a:t>
            </a:r>
          </a:p>
          <a:p>
            <a:pPr marL="728663" lvl="1" indent="-271463" eaLnBrk="0">
              <a:spcAft>
                <a:spcPts val="1138"/>
              </a:spcAft>
              <a:buSzPct val="38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C0C0C0"/>
                </a:solidFill>
                <a:ea typeface="DejaVu Sans" charset="0"/>
                <a:cs typeface="DejaVu Sans" charset="0"/>
              </a:rPr>
              <a:t>Containment, eradication, recovery</a:t>
            </a:r>
          </a:p>
          <a:p>
            <a:pPr marL="728663" lvl="1" indent="-271463" eaLnBrk="0">
              <a:spcAft>
                <a:spcPts val="1138"/>
              </a:spcAft>
              <a:buSzPct val="38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C0C0C0"/>
                </a:solidFill>
                <a:ea typeface="DejaVu Sans" charset="0"/>
                <a:cs typeface="DejaVu Sans" charset="0"/>
              </a:rPr>
              <a:t>Post incident activities</a:t>
            </a:r>
          </a:p>
          <a:p>
            <a:pPr marL="417513" indent="-312738">
              <a:spcAft>
                <a:spcPts val="1425"/>
              </a:spcAft>
              <a:buSzPct val="38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C0C0C0"/>
                </a:solidFill>
                <a:ea typeface="DejaVu Sans" charset="0"/>
                <a:cs typeface="DejaVu Sans" charset="0"/>
              </a:rPr>
              <a:t>Conclusion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 Box 1"/>
          <p:cNvSpPr txBox="1">
            <a:spLocks noChangeArrowheads="1"/>
          </p:cNvSpPr>
          <p:nvPr/>
        </p:nvSpPr>
        <p:spPr bwMode="auto">
          <a:xfrm>
            <a:off x="503238" y="301625"/>
            <a:ext cx="9070975" cy="1069975"/>
          </a:xfrm>
          <a:prstGeom prst="rect">
            <a:avLst/>
          </a:prstGeom>
          <a:ln>
            <a:headEnd/>
            <a:tailEnd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coolSlant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38880" rIns="0" bIns="0" anchor="ctr"/>
          <a:lstStyle/>
          <a:p>
            <a:pPr algn="ctr"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4400">
                <a:solidFill>
                  <a:srgbClr val="000000"/>
                </a:solidFill>
                <a:latin typeface="+mn-lt"/>
                <a:ea typeface="DejaVu Sans" charset="0"/>
                <a:cs typeface="DejaVu Sans" charset="0"/>
              </a:rPr>
              <a:t>Events, Incidents</a:t>
            </a:r>
          </a:p>
        </p:txBody>
      </p:sp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503238" y="1371600"/>
            <a:ext cx="9070975" cy="538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28080" rIns="0" bIns="0"/>
          <a:lstStyle/>
          <a:p>
            <a:pPr marL="417513" indent="-312738">
              <a:spcAft>
                <a:spcPts val="1425"/>
              </a:spcAft>
              <a:buSzPct val="35000"/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endParaRPr lang="en-US" sz="3000">
              <a:solidFill>
                <a:srgbClr val="000000"/>
              </a:solidFill>
              <a:ea typeface="DejaVu Sans" charset="0"/>
              <a:cs typeface="DejaVu Sans" charset="0"/>
            </a:endParaRPr>
          </a:p>
          <a:p>
            <a:pPr marL="417513" indent="-312738">
              <a:spcAft>
                <a:spcPts val="1425"/>
              </a:spcAft>
              <a:buSzPct val="35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3000">
                <a:solidFill>
                  <a:srgbClr val="000000"/>
                </a:solidFill>
                <a:ea typeface="DejaVu Sans" charset="0"/>
                <a:cs typeface="DejaVu Sans" charset="0"/>
              </a:rPr>
              <a:t>Event – any observable occurrence within a system or network.</a:t>
            </a:r>
          </a:p>
          <a:p>
            <a:pPr marL="417513" indent="-312738">
              <a:spcAft>
                <a:spcPts val="1425"/>
              </a:spcAft>
              <a:buSzPct val="35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3000">
                <a:solidFill>
                  <a:srgbClr val="000000"/>
                </a:solidFill>
                <a:ea typeface="DejaVu Sans" charset="0"/>
                <a:cs typeface="DejaVu Sans" charset="0"/>
              </a:rPr>
              <a:t>Adverse event – an event which has a negative consequence.</a:t>
            </a:r>
          </a:p>
          <a:p>
            <a:pPr marL="417513" indent="-312738">
              <a:spcAft>
                <a:spcPts val="1425"/>
              </a:spcAft>
              <a:buSzPct val="35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3000">
                <a:solidFill>
                  <a:srgbClr val="000000"/>
                </a:solidFill>
                <a:ea typeface="DejaVu Sans" charset="0"/>
                <a:cs typeface="DejaVu Sans" charset="0"/>
              </a:rPr>
              <a:t>Security Incident - a violation or imminent threat of violation of IT security policies or standard security practices.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ext Box 1"/>
          <p:cNvSpPr txBox="1">
            <a:spLocks noChangeArrowheads="1"/>
          </p:cNvSpPr>
          <p:nvPr/>
        </p:nvSpPr>
        <p:spPr bwMode="auto">
          <a:xfrm>
            <a:off x="503238" y="301625"/>
            <a:ext cx="9070975" cy="1069975"/>
          </a:xfrm>
          <a:prstGeom prst="rect">
            <a:avLst/>
          </a:prstGeom>
          <a:ln>
            <a:headEnd/>
            <a:tailEnd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coolSlant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38880" rIns="0" bIns="0" anchor="ctr"/>
          <a:lstStyle/>
          <a:p>
            <a:pPr algn="ctr">
              <a:buClrTx/>
              <a:buFont typeface="Times New Roman" pitchFamily="16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4400">
                <a:solidFill>
                  <a:srgbClr val="000000"/>
                </a:solidFill>
                <a:latin typeface="+mn-lt"/>
                <a:ea typeface="DejaVu Sans" charset="0"/>
                <a:cs typeface="DejaVu Sans" charset="0"/>
              </a:rPr>
              <a:t>Contents</a:t>
            </a:r>
          </a:p>
        </p:txBody>
      </p:sp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503238" y="1371600"/>
            <a:ext cx="9070975" cy="538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28080" rIns="0" bIns="0"/>
          <a:lstStyle/>
          <a:p>
            <a:pPr marL="417513" indent="-312738">
              <a:spcAft>
                <a:spcPts val="1425"/>
              </a:spcAft>
              <a:buSzPct val="38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C0C0C0"/>
                </a:solidFill>
                <a:ea typeface="DejaVu Sans" charset="0"/>
                <a:cs typeface="DejaVu Sans" charset="0"/>
              </a:rPr>
              <a:t>Introduction: module objectives</a:t>
            </a:r>
          </a:p>
          <a:p>
            <a:pPr marL="417513" indent="-312738">
              <a:spcAft>
                <a:spcPts val="1425"/>
              </a:spcAft>
              <a:buSzPct val="38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C0C0C0"/>
                </a:solidFill>
                <a:ea typeface="DejaVu Sans" charset="0"/>
                <a:cs typeface="DejaVu Sans" charset="0"/>
              </a:rPr>
              <a:t>Events, incidents</a:t>
            </a:r>
          </a:p>
          <a:p>
            <a:pPr marL="417513" indent="-312738">
              <a:spcAft>
                <a:spcPts val="1425"/>
              </a:spcAft>
              <a:buSzPct val="38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000000"/>
                </a:solidFill>
                <a:ea typeface="DejaVu Sans" charset="0"/>
                <a:cs typeface="DejaVu Sans" charset="0"/>
              </a:rPr>
              <a:t>Incident response, incident handling, incident management</a:t>
            </a:r>
          </a:p>
          <a:p>
            <a:pPr marL="417513" indent="-312738">
              <a:spcAft>
                <a:spcPts val="1425"/>
              </a:spcAft>
              <a:buSzPct val="38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C0C0C0"/>
                </a:solidFill>
                <a:ea typeface="DejaVu Sans" charset="0"/>
                <a:cs typeface="DejaVu Sans" charset="0"/>
              </a:rPr>
              <a:t>Incident handling</a:t>
            </a:r>
          </a:p>
          <a:p>
            <a:pPr marL="728663" lvl="1" indent="-271463" eaLnBrk="0">
              <a:spcAft>
                <a:spcPts val="1138"/>
              </a:spcAft>
              <a:buSzPct val="38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C0C0C0"/>
                </a:solidFill>
                <a:ea typeface="DejaVu Sans" charset="0"/>
                <a:cs typeface="DejaVu Sans" charset="0"/>
              </a:rPr>
              <a:t>Preparation</a:t>
            </a:r>
          </a:p>
          <a:p>
            <a:pPr marL="728663" lvl="1" indent="-271463" eaLnBrk="0">
              <a:spcAft>
                <a:spcPts val="1138"/>
              </a:spcAft>
              <a:buSzPct val="38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C0C0C0"/>
                </a:solidFill>
                <a:ea typeface="DejaVu Sans" charset="0"/>
                <a:cs typeface="DejaVu Sans" charset="0"/>
              </a:rPr>
              <a:t>Detection and analysis</a:t>
            </a:r>
          </a:p>
          <a:p>
            <a:pPr marL="728663" lvl="1" indent="-271463" eaLnBrk="0">
              <a:spcAft>
                <a:spcPts val="1138"/>
              </a:spcAft>
              <a:buSzPct val="38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C0C0C0"/>
                </a:solidFill>
                <a:ea typeface="DejaVu Sans" charset="0"/>
                <a:cs typeface="DejaVu Sans" charset="0"/>
              </a:rPr>
              <a:t>Containment, eradication, recovery</a:t>
            </a:r>
          </a:p>
          <a:p>
            <a:pPr marL="728663" lvl="1" indent="-271463" eaLnBrk="0">
              <a:spcAft>
                <a:spcPts val="1138"/>
              </a:spcAft>
              <a:buSzPct val="38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C0C0C0"/>
                </a:solidFill>
                <a:ea typeface="DejaVu Sans" charset="0"/>
                <a:cs typeface="DejaVu Sans" charset="0"/>
              </a:rPr>
              <a:t>Post incident activities</a:t>
            </a:r>
          </a:p>
          <a:p>
            <a:pPr marL="417513" indent="-312738">
              <a:spcAft>
                <a:spcPts val="1425"/>
              </a:spcAft>
              <a:buSzPct val="38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2800">
                <a:solidFill>
                  <a:srgbClr val="C0C0C0"/>
                </a:solidFill>
                <a:ea typeface="DejaVu Sans" charset="0"/>
                <a:cs typeface="DejaVu Sans" charset="0"/>
              </a:rPr>
              <a:t>Conclusion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1"/>
          <p:cNvSpPr txBox="1">
            <a:spLocks noChangeArrowheads="1"/>
          </p:cNvSpPr>
          <p:nvPr/>
        </p:nvSpPr>
        <p:spPr bwMode="auto">
          <a:xfrm>
            <a:off x="503238" y="301625"/>
            <a:ext cx="9070975" cy="1069975"/>
          </a:xfrm>
          <a:prstGeom prst="rect">
            <a:avLst/>
          </a:prstGeom>
          <a:ln>
            <a:headEnd/>
            <a:tailEnd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coolSlant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38880" rIns="0" bIns="0" anchor="ctr"/>
          <a:lstStyle/>
          <a:p>
            <a:pPr algn="ctr"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4000">
                <a:solidFill>
                  <a:srgbClr val="000000"/>
                </a:solidFill>
                <a:latin typeface="+mn-lt"/>
                <a:ea typeface="DejaVu Sans" charset="0"/>
                <a:cs typeface="DejaVu Sans" charset="0"/>
              </a:rPr>
              <a:t>Incident response, incident handling, incident management		1 / 3</a:t>
            </a:r>
          </a:p>
        </p:txBody>
      </p:sp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9117013" cy="5157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28080" rIns="0" bIns="0"/>
          <a:lstStyle/>
          <a:p>
            <a:pPr marL="417513" indent="-312738">
              <a:spcAft>
                <a:spcPts val="1425"/>
              </a:spcAft>
              <a:buSzPct val="35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3000">
                <a:solidFill>
                  <a:srgbClr val="000000"/>
                </a:solidFill>
                <a:ea typeface="DejaVu Sans" charset="0"/>
                <a:cs typeface="DejaVu Sans" charset="0"/>
              </a:rPr>
              <a:t>Incident management:</a:t>
            </a:r>
          </a:p>
          <a:p>
            <a:pPr marL="741363" lvl="1" indent="-284163">
              <a:spcAft>
                <a:spcPts val="1425"/>
              </a:spcAft>
              <a:buSzPct val="35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3000">
                <a:solidFill>
                  <a:srgbClr val="000000"/>
                </a:solidFill>
                <a:ea typeface="DejaVu Sans" charset="0"/>
                <a:cs typeface="DejaVu Sans" charset="0"/>
              </a:rPr>
              <a:t>Restore normal service as quickly as possible</a:t>
            </a:r>
          </a:p>
          <a:p>
            <a:pPr marL="741363" lvl="1" indent="-284163">
              <a:spcAft>
                <a:spcPts val="1425"/>
              </a:spcAft>
              <a:buSzPct val="35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3000">
                <a:solidFill>
                  <a:srgbClr val="000000"/>
                </a:solidFill>
                <a:ea typeface="DejaVu Sans" charset="0"/>
                <a:cs typeface="DejaVu Sans" charset="0"/>
              </a:rPr>
              <a:t>Minimize adverse impact on business</a:t>
            </a:r>
          </a:p>
          <a:p>
            <a:pPr marL="741363" lvl="1" indent="-284163">
              <a:spcAft>
                <a:spcPts val="1425"/>
              </a:spcAft>
              <a:buSzPct val="35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3000">
                <a:solidFill>
                  <a:srgbClr val="000000"/>
                </a:solidFill>
                <a:ea typeface="DejaVu Sans" charset="0"/>
                <a:cs typeface="DejaVu Sans" charset="0"/>
              </a:rPr>
              <a:t>Ensure no incident goes undetected</a:t>
            </a:r>
          </a:p>
          <a:p>
            <a:pPr marL="741363" lvl="1" indent="-284163">
              <a:spcAft>
                <a:spcPts val="1425"/>
              </a:spcAft>
              <a:buSzPct val="35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3000">
                <a:solidFill>
                  <a:srgbClr val="000000"/>
                </a:solidFill>
                <a:ea typeface="DejaVu Sans" charset="0"/>
                <a:cs typeface="DejaVu Sans" charset="0"/>
              </a:rPr>
              <a:t>Ensure incidents are handled with consistent processes</a:t>
            </a:r>
          </a:p>
          <a:p>
            <a:pPr marL="741363" lvl="1" indent="-284163">
              <a:spcAft>
                <a:spcPts val="1425"/>
              </a:spcAft>
              <a:buSzPct val="35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3000">
                <a:solidFill>
                  <a:srgbClr val="000000"/>
                </a:solidFill>
                <a:ea typeface="DejaVu Sans" charset="0"/>
                <a:cs typeface="DejaVu Sans" charset="0"/>
              </a:rPr>
              <a:t>Reduce number of incidents in time</a:t>
            </a:r>
          </a:p>
          <a:p>
            <a:pPr marL="741363" lvl="1" indent="-284163">
              <a:spcAft>
                <a:spcPts val="1425"/>
              </a:spcAft>
              <a:buSzPct val="35000"/>
              <a:buFont typeface="Times New Roman" pitchFamily="16" charset="0"/>
              <a:buBlip>
                <a:blip r:embed="rId3"/>
              </a:buBlip>
              <a:tabLst>
                <a:tab pos="417513" algn="l"/>
                <a:tab pos="874713" algn="l"/>
                <a:tab pos="1331913" algn="l"/>
                <a:tab pos="1789113" algn="l"/>
                <a:tab pos="2246313" algn="l"/>
                <a:tab pos="2703513" algn="l"/>
                <a:tab pos="3160713" algn="l"/>
                <a:tab pos="3617913" algn="l"/>
                <a:tab pos="4075113" algn="l"/>
                <a:tab pos="4532313" algn="l"/>
                <a:tab pos="4989513" algn="l"/>
                <a:tab pos="5446713" algn="l"/>
                <a:tab pos="5903913" algn="l"/>
                <a:tab pos="6361113" algn="l"/>
                <a:tab pos="6818313" algn="l"/>
                <a:tab pos="7275513" algn="l"/>
                <a:tab pos="7732713" algn="l"/>
                <a:tab pos="8189913" algn="l"/>
                <a:tab pos="8647113" algn="l"/>
                <a:tab pos="9104313" algn="l"/>
                <a:tab pos="9561513" algn="l"/>
              </a:tabLst>
            </a:pPr>
            <a:r>
              <a:rPr lang="en-US" sz="3000">
                <a:solidFill>
                  <a:srgbClr val="000000"/>
                </a:solidFill>
                <a:ea typeface="DejaVu Sans" charset="0"/>
                <a:cs typeface="DejaVu Sans" charset="0"/>
              </a:rPr>
              <a:t>Build working relationships across organization with open communication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hème 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hèm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1366</TotalTime>
  <Words>2375</Words>
  <PresentationFormat>Personnalisé</PresentationFormat>
  <Paragraphs>447</Paragraphs>
  <Slides>45</Slides>
  <Notes>45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45</vt:i4>
      </vt:variant>
    </vt:vector>
  </HeadingPairs>
  <TitlesOfParts>
    <vt:vector size="46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Source: Security Incident Handling, Shinil Hong, August, 2007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Diapositive 22</vt:lpstr>
      <vt:lpstr>Diapositive 23</vt:lpstr>
      <vt:lpstr>Diapositive 24</vt:lpstr>
      <vt:lpstr>Diapositive 25</vt:lpstr>
      <vt:lpstr>Diapositive 26</vt:lpstr>
      <vt:lpstr>Diapositive 27</vt:lpstr>
      <vt:lpstr>Diapositive 28</vt:lpstr>
      <vt:lpstr>Diapositive 29</vt:lpstr>
      <vt:lpstr>Diapositive 30</vt:lpstr>
      <vt:lpstr>Diapositive 31</vt:lpstr>
      <vt:lpstr>Diapositive 32</vt:lpstr>
      <vt:lpstr>Diapositive 33</vt:lpstr>
      <vt:lpstr>Diapositive 34</vt:lpstr>
      <vt:lpstr>Diapositive 35</vt:lpstr>
      <vt:lpstr>Diapositive 36</vt:lpstr>
      <vt:lpstr>Diapositive 37</vt:lpstr>
      <vt:lpstr>Diapositive 38</vt:lpstr>
      <vt:lpstr>Diapositive 39</vt:lpstr>
      <vt:lpstr>Diapositive 40</vt:lpstr>
      <vt:lpstr>Diapositive 41</vt:lpstr>
      <vt:lpstr>Diapositive 42</vt:lpstr>
      <vt:lpstr>Diapositive 43</vt:lpstr>
      <vt:lpstr>Diapositive 44</vt:lpstr>
      <vt:lpstr>Diapositive 45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CSIRT Training</dc:title>
  <dc:creator>Perpétus Jacques Houngbo</dc:creator>
  <cp:lastModifiedBy>kouti</cp:lastModifiedBy>
  <cp:revision>205</cp:revision>
  <cp:lastPrinted>1601-01-01T00:00:00Z</cp:lastPrinted>
  <dcterms:created xsi:type="dcterms:W3CDTF">2010-10-14T06:26:41Z</dcterms:created>
  <dcterms:modified xsi:type="dcterms:W3CDTF">2011-05-31T15:57:26Z</dcterms:modified>
</cp:coreProperties>
</file>