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98" r:id="rId7"/>
    <p:sldId id="261" r:id="rId8"/>
    <p:sldId id="288" r:id="rId9"/>
    <p:sldId id="291" r:id="rId10"/>
    <p:sldId id="292" r:id="rId11"/>
    <p:sldId id="289" r:id="rId12"/>
    <p:sldId id="293" r:id="rId13"/>
    <p:sldId id="294" r:id="rId14"/>
    <p:sldId id="295" r:id="rId15"/>
    <p:sldId id="296" r:id="rId16"/>
    <p:sldId id="297" r:id="rId17"/>
    <p:sldId id="273" r:id="rId18"/>
    <p:sldId id="290" r:id="rId19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39" autoAdjust="0"/>
  </p:normalViewPr>
  <p:slideViewPr>
    <p:cSldViewPr>
      <p:cViewPr varScale="1">
        <p:scale>
          <a:sx n="54" d="100"/>
          <a:sy n="54" d="100"/>
        </p:scale>
        <p:origin x="-678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300" y="17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2638" cy="344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3850" cy="3822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76288" y="4776788"/>
            <a:ext cx="6215062" cy="45227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76288" y="4776788"/>
            <a:ext cx="6215062" cy="45227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76288" y="4776788"/>
            <a:ext cx="6215062" cy="45227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76288" y="4776788"/>
            <a:ext cx="6215062" cy="45227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76288" y="4776788"/>
            <a:ext cx="6215062" cy="45227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76288" y="4776788"/>
            <a:ext cx="6215062" cy="45227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76288" y="4776788"/>
            <a:ext cx="6215062" cy="45227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5141358"/>
            <a:ext cx="1008844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56047" y="1931918"/>
            <a:ext cx="8568531" cy="201697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3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56047" y="3981128"/>
            <a:ext cx="8568531" cy="1322451"/>
          </a:xfrm>
        </p:spPr>
        <p:txBody>
          <a:bodyPr lIns="50397" rIns="50397"/>
          <a:lstStyle>
            <a:lvl1pPr marL="0" marR="70556" indent="0" algn="r">
              <a:buNone/>
              <a:defRPr>
                <a:solidFill>
                  <a:schemeClr val="tx2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4150" y="5459765"/>
            <a:ext cx="10084776" cy="2107723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21D778-B565-4D7E-94D7-64010A445B68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1632891"/>
            <a:ext cx="9072563" cy="483483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1D778-B565-4D7E-94D7-64010A445B68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5049" y="302740"/>
            <a:ext cx="1959537" cy="616498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41"/>
            <a:ext cx="6972432" cy="616498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1D778-B565-4D7E-94D7-64010A445B68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585788"/>
            <a:ext cx="8602663" cy="1339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1D778-B565-4D7E-94D7-64010A445B68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70" y="1168136"/>
            <a:ext cx="8568531" cy="201591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3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4518" y="3231669"/>
            <a:ext cx="5040313" cy="1603745"/>
          </a:xfrm>
        </p:spPr>
        <p:txBody>
          <a:bodyPr lIns="100794" rIns="100794" anchor="t"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1D778-B565-4D7E-94D7-64010A445B68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009187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803676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1D778-B565-4D7E-94D7-64010A445B68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300987"/>
            <a:ext cx="9072563" cy="1259946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5963744"/>
            <a:ext cx="4454027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20819" y="5963744"/>
            <a:ext cx="4455776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4031" y="1592067"/>
            <a:ext cx="4454027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1592067"/>
            <a:ext cx="4455776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1D778-B565-4D7E-94D7-64010A445B68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1D778-B565-4D7E-94D7-64010A445B68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1D778-B565-4D7E-94D7-64010A445B68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5375769"/>
            <a:ext cx="8248138" cy="503978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72302" y="5903008"/>
            <a:ext cx="4381712" cy="1007957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08063" y="302387"/>
            <a:ext cx="8245951" cy="503978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16086" y="7063571"/>
            <a:ext cx="2116931" cy="403183"/>
          </a:xfrm>
        </p:spPr>
        <p:txBody>
          <a:bodyPr/>
          <a:lstStyle>
            <a:extLst/>
          </a:lstStyle>
          <a:p>
            <a:fld id="{9D21D778-B565-4D7E-94D7-64010A445B68}" type="datetimeFigureOut">
              <a:rPr lang="en-US" smtClean="0"/>
              <a:pPr/>
              <a:t>6/3/2011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8129" y="6000343"/>
            <a:ext cx="7896490" cy="714556"/>
          </a:xfrm>
          <a:noFill/>
        </p:spPr>
        <p:txBody>
          <a:bodyPr lIns="100794" tIns="0" rIns="100794" anchor="t"/>
          <a:lstStyle>
            <a:lvl1pPr marL="0" marR="20159" indent="0" algn="r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2016" y="209405"/>
            <a:ext cx="9576594" cy="483819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21D778-B565-4D7E-94D7-64010A445B68}" type="datetimeFigureOut">
              <a:rPr lang="en-US" smtClean="0"/>
              <a:pPr/>
              <a:t>6/3/2011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28726" y="7063572"/>
            <a:ext cx="2591463" cy="4024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16" y="5362896"/>
            <a:ext cx="8902603" cy="62024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9551582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9346071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04031" y="1632890"/>
            <a:ext cx="9072563" cy="498903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416086" y="7063571"/>
            <a:ext cx="2116931" cy="4031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6/3/2011</a:t>
            </a:fld>
            <a:endParaRPr lang="en-US" sz="1500" dirty="0">
              <a:solidFill>
                <a:srgbClr val="FFFFFF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828726" y="7063572"/>
            <a:ext cx="2591463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533017" y="7063572"/>
            <a:ext cx="403225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8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3177" indent="-282224" algn="l" rtl="0" eaLnBrk="1" latinLnBrk="0" hangingPunct="1">
        <a:spcBef>
          <a:spcPts val="44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401" indent="-251986" algn="l" rtl="0" eaLnBrk="1" latinLnBrk="0" hangingPunct="1">
        <a:spcBef>
          <a:spcPts val="357"/>
        </a:spcBef>
        <a:buClr>
          <a:schemeClr val="accent1"/>
        </a:buClr>
        <a:buFont typeface="Verdana"/>
        <a:buChar char="◦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47467" indent="-251986" algn="l" rtl="0" eaLnBrk="1" latinLnBrk="0" hangingPunct="1">
        <a:spcBef>
          <a:spcPts val="386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929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15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3900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15886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267872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858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nms.org/" TargetMode="External"/><Relationship Id="rId2" Type="http://schemas.openxmlformats.org/officeDocument/2006/relationships/hyperlink" Target="http://jeffgehlbach.com/?p=11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392112" y="2179637"/>
            <a:ext cx="7859712" cy="3890962"/>
          </a:xfrm>
          <a:ln/>
        </p:spPr>
        <p:txBody>
          <a:bodyPr tIns="22680"/>
          <a:lstStyle/>
          <a:p>
            <a:pPr hangingPunct="1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 err="1" smtClean="0">
                <a:solidFill>
                  <a:srgbClr val="0000FF"/>
                </a:solidFill>
                <a:latin typeface="Bitstream Vera Sans" pitchFamily="32" charset="0"/>
              </a:rPr>
              <a:t>AfNOG</a:t>
            </a:r>
            <a:r>
              <a:rPr lang="en-US" sz="3600" dirty="0" smtClean="0">
                <a:solidFill>
                  <a:srgbClr val="0000FF"/>
                </a:solidFill>
                <a:latin typeface="Bitstream Vera Sans" pitchFamily="32" charset="0"/>
              </a:rPr>
              <a:t> 12</a:t>
            </a:r>
            <a:endParaRPr lang="en-US" sz="3600" dirty="0">
              <a:solidFill>
                <a:srgbClr val="0000FF"/>
              </a:solidFill>
              <a:latin typeface="Bitstream Vera Sans" pitchFamily="32" charset="0"/>
            </a:endParaRPr>
          </a:p>
          <a:p>
            <a:pPr hangingPunct="1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dirty="0">
              <a:latin typeface="Bitstream Vera Sans" pitchFamily="32" charset="0"/>
            </a:endParaRPr>
          </a:p>
          <a:p>
            <a:pPr hangingPunct="1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b="0" dirty="0" smtClean="0">
                <a:latin typeface="Bitstream Vera Sans" pitchFamily="32" charset="0"/>
              </a:rPr>
              <a:t>Dar-</a:t>
            </a:r>
            <a:r>
              <a:rPr lang="en-US" sz="2400" b="0" dirty="0" err="1" smtClean="0">
                <a:latin typeface="Bitstream Vera Sans" pitchFamily="32" charset="0"/>
              </a:rPr>
              <a:t>es</a:t>
            </a:r>
            <a:r>
              <a:rPr lang="en-US" sz="2400" b="0" dirty="0" smtClean="0">
                <a:latin typeface="Bitstream Vera Sans" pitchFamily="32" charset="0"/>
              </a:rPr>
              <a:t>-salaam, Tanzania</a:t>
            </a:r>
            <a:r>
              <a:rPr lang="en-US" sz="2400" b="0" dirty="0">
                <a:latin typeface="Bitstream Vera Sans" pitchFamily="32" charset="0"/>
              </a:rPr>
              <a:t/>
            </a:r>
            <a:br>
              <a:rPr lang="en-US" sz="2400" b="0" dirty="0">
                <a:latin typeface="Bitstream Vera Sans" pitchFamily="32" charset="0"/>
              </a:rPr>
            </a:br>
            <a:r>
              <a:rPr lang="en-US" sz="2400" b="0" dirty="0" smtClean="0">
                <a:latin typeface="Bitstream Vera Sans" pitchFamily="32" charset="0"/>
              </a:rPr>
              <a:t>May 2011</a:t>
            </a:r>
            <a:r>
              <a:rPr lang="en-US" sz="2400" b="0" dirty="0">
                <a:latin typeface="Bitstream Vera Sans" pitchFamily="32" charset="0"/>
              </a:rPr>
              <a:t/>
            </a:r>
            <a:br>
              <a:rPr lang="en-US" sz="2400" b="0" dirty="0">
                <a:latin typeface="Bitstream Vera Sans" pitchFamily="32" charset="0"/>
              </a:rPr>
            </a:br>
            <a:r>
              <a:rPr lang="en-US" sz="2400" b="0" dirty="0">
                <a:latin typeface="Bitstream Vera Sans" pitchFamily="32" charset="0"/>
              </a:rPr>
              <a:t/>
            </a:r>
            <a:br>
              <a:rPr lang="en-US" sz="2400" b="0" dirty="0">
                <a:latin typeface="Bitstream Vera Sans" pitchFamily="32" charset="0"/>
              </a:rPr>
            </a:br>
            <a:r>
              <a:rPr lang="en-US" sz="2400" b="0" dirty="0" smtClean="0">
                <a:latin typeface="Bitstream Vera Sans" pitchFamily="32" charset="0"/>
              </a:rPr>
              <a:t>Cleven Mmari </a:t>
            </a:r>
          </a:p>
          <a:p>
            <a:pPr hangingPunct="1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b="0" dirty="0">
                <a:latin typeface="Bitstream Vera Sans" pitchFamily="32" charset="0"/>
              </a:rPr>
              <a:t>b</a:t>
            </a:r>
            <a:r>
              <a:rPr lang="en-US" sz="2400" b="0" dirty="0" smtClean="0">
                <a:latin typeface="Bitstream Vera Sans" pitchFamily="32" charset="0"/>
              </a:rPr>
              <a:t>ased on Hervey Allen’s template</a:t>
            </a:r>
            <a:endParaRPr lang="en-US" sz="2400" b="0" dirty="0">
              <a:latin typeface="Bitstream Vera Sans" pitchFamily="32" charset="0"/>
            </a:endParaRPr>
          </a:p>
          <a:p>
            <a:pPr>
              <a:lnSpc>
                <a:spcPct val="101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dirty="0">
              <a:latin typeface="Bitstream Vera Sans" pitchFamily="32" charset="0"/>
            </a:endParaRPr>
          </a:p>
        </p:txBody>
      </p:sp>
      <p:pic>
        <p:nvPicPr>
          <p:cNvPr id="7" name="Picture 6" descr="OpenNMS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63912" y="884237"/>
            <a:ext cx="2969668" cy="9429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Scanning: Is a given network service available?</a:t>
            </a:r>
          </a:p>
          <a:p>
            <a:r>
              <a:rPr lang="en-US" dirty="0" smtClean="0"/>
              <a:t> SNMP Data Collection: Traditional network performance measurement via SNMP</a:t>
            </a:r>
          </a:p>
          <a:p>
            <a:r>
              <a:rPr lang="en-US" dirty="0" smtClean="0"/>
              <a:t>Event Management and Notification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4512" y="579437"/>
            <a:ext cx="8879681" cy="8863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Three "Halves" of </a:t>
            </a:r>
            <a:r>
              <a:rPr lang="en-US" sz="3600" dirty="0" err="1" smtClean="0"/>
              <a:t>OpenNMS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penNMS-archictec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58912" y="1189037"/>
            <a:ext cx="7552844" cy="5081588"/>
          </a:xfrm>
          <a:prstGeom prst="rect">
            <a:avLst/>
          </a:prstGeom>
        </p:spPr>
      </p:pic>
      <p:pic>
        <p:nvPicPr>
          <p:cNvPr id="3" name="Picture 2" descr="OpenNMS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6912" y="655637"/>
            <a:ext cx="1524000" cy="483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7912" y="350837"/>
            <a:ext cx="7355681" cy="10387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Now you can generate</a:t>
            </a:r>
            <a:br>
              <a:rPr lang="en-US" sz="3600" dirty="0" smtClean="0"/>
            </a:br>
            <a:r>
              <a:rPr lang="en-US" sz="3600" dirty="0" smtClean="0"/>
              <a:t>“Availability Reports”</a:t>
            </a:r>
            <a:endParaRPr lang="en-US" sz="3600" dirty="0"/>
          </a:p>
        </p:txBody>
      </p:sp>
      <p:pic>
        <p:nvPicPr>
          <p:cNvPr id="7" name="Picture 6" descr="openNMS-availabil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113" y="1792700"/>
            <a:ext cx="8358016" cy="38921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OpenNMS</a:t>
            </a:r>
            <a:r>
              <a:rPr lang="en-US" dirty="0" smtClean="0"/>
              <a:t> uses </a:t>
            </a:r>
            <a:r>
              <a:rPr lang="en-US" dirty="0" err="1" smtClean="0"/>
              <a:t>RRDtool</a:t>
            </a:r>
            <a:r>
              <a:rPr lang="en-US" dirty="0" smtClean="0"/>
              <a:t> (the end result of MRTG) to store and graph SNMP data.</a:t>
            </a:r>
          </a:p>
          <a:p>
            <a:r>
              <a:rPr lang="en-US" dirty="0" smtClean="0"/>
              <a:t>Configurable: the polling interval, data collection and how the data is stored.</a:t>
            </a:r>
          </a:p>
          <a:p>
            <a:r>
              <a:rPr lang="en-US" dirty="0" smtClean="0"/>
              <a:t>Custom Reports: Almost any report possible with </a:t>
            </a:r>
            <a:r>
              <a:rPr lang="en-US" dirty="0" err="1" smtClean="0"/>
              <a:t>RRDtool</a:t>
            </a:r>
            <a:r>
              <a:rPr lang="en-US" dirty="0" smtClean="0"/>
              <a:t> can be built into </a:t>
            </a:r>
            <a:r>
              <a:rPr lang="en-US" dirty="0" err="1" smtClean="0"/>
              <a:t>OpenNMS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SNMP Data Collection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&lt;group name = "</a:t>
            </a:r>
            <a:r>
              <a:rPr lang="en-US" dirty="0" err="1" smtClean="0"/>
              <a:t>signalQuality_DOWN</a:t>
            </a:r>
            <a:r>
              <a:rPr lang="en-US" dirty="0" smtClean="0"/>
              <a:t>" </a:t>
            </a:r>
            <a:r>
              <a:rPr lang="en-US" dirty="0" err="1" smtClean="0"/>
              <a:t>ifType</a:t>
            </a:r>
            <a:r>
              <a:rPr lang="en-US" dirty="0" smtClean="0"/>
              <a:t> = "128"&gt;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mibObj</a:t>
            </a:r>
            <a:r>
              <a:rPr lang="en-US" dirty="0" smtClean="0"/>
              <a:t> </a:t>
            </a:r>
            <a:r>
              <a:rPr lang="en-US" dirty="0" err="1" smtClean="0"/>
              <a:t>oid</a:t>
            </a:r>
            <a:r>
              <a:rPr lang="en-US" dirty="0" smtClean="0"/>
              <a:t>=".1.3.6.1.2.1.10.127.1.1.4.1.2" instance="</a:t>
            </a:r>
            <a:r>
              <a:rPr lang="en-US" dirty="0" err="1" smtClean="0"/>
              <a:t>ifIndex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alias="</a:t>
            </a:r>
            <a:r>
              <a:rPr lang="en-US" dirty="0" err="1" smtClean="0"/>
              <a:t>sigQUnerroreds_DN</a:t>
            </a:r>
            <a:r>
              <a:rPr lang="en-US" dirty="0" smtClean="0"/>
              <a:t>" type="counter"/&gt;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mibObj</a:t>
            </a:r>
            <a:r>
              <a:rPr lang="en-US" dirty="0" smtClean="0"/>
              <a:t> </a:t>
            </a:r>
            <a:r>
              <a:rPr lang="en-US" dirty="0" err="1" smtClean="0"/>
              <a:t>oid</a:t>
            </a:r>
            <a:r>
              <a:rPr lang="en-US" dirty="0" smtClean="0"/>
              <a:t>=".1.3.6.1.2.1.10.127.1.1.4.1.3" instance="</a:t>
            </a:r>
            <a:r>
              <a:rPr lang="en-US" dirty="0" err="1" smtClean="0"/>
              <a:t>ifIndex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alias="</a:t>
            </a:r>
            <a:r>
              <a:rPr lang="en-US" dirty="0" err="1" smtClean="0"/>
              <a:t>sigQCorrecteds_DN</a:t>
            </a:r>
            <a:r>
              <a:rPr lang="en-US" dirty="0" smtClean="0"/>
              <a:t>" type="counter"/&gt;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mibObj</a:t>
            </a:r>
            <a:r>
              <a:rPr lang="en-US" dirty="0" smtClean="0"/>
              <a:t> </a:t>
            </a:r>
            <a:r>
              <a:rPr lang="en-US" dirty="0" err="1" smtClean="0"/>
              <a:t>oid</a:t>
            </a:r>
            <a:r>
              <a:rPr lang="en-US" dirty="0" smtClean="0"/>
              <a:t>=".1.3.6.1.2.1.10.127.1.1.4.1.4" instance="</a:t>
            </a:r>
            <a:r>
              <a:rPr lang="en-US" dirty="0" err="1" smtClean="0"/>
              <a:t>ifIndex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alias="</a:t>
            </a:r>
            <a:r>
              <a:rPr lang="en-US" dirty="0" err="1" smtClean="0"/>
              <a:t>sigQUncorrect_DN</a:t>
            </a:r>
            <a:r>
              <a:rPr lang="en-US" dirty="0" smtClean="0"/>
              <a:t>" type="counter"/&gt;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mibObj</a:t>
            </a:r>
            <a:r>
              <a:rPr lang="en-US" dirty="0" smtClean="0"/>
              <a:t> </a:t>
            </a:r>
            <a:r>
              <a:rPr lang="en-US" dirty="0" err="1" smtClean="0"/>
              <a:t>oid</a:t>
            </a:r>
            <a:r>
              <a:rPr lang="en-US" dirty="0" smtClean="0"/>
              <a:t>=".1.3.6.1.2.1.10.127.1.1.4.1.5" instance="</a:t>
            </a:r>
            <a:r>
              <a:rPr lang="en-US" dirty="0" err="1" smtClean="0"/>
              <a:t>ifIndex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alias="</a:t>
            </a:r>
            <a:r>
              <a:rPr lang="en-US" dirty="0" err="1" smtClean="0"/>
              <a:t>sigQSignalNoise_DN</a:t>
            </a:r>
            <a:r>
              <a:rPr lang="en-US" dirty="0" smtClean="0"/>
              <a:t>" type="integer"/&gt;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mibObj</a:t>
            </a:r>
            <a:r>
              <a:rPr lang="en-US" dirty="0" smtClean="0"/>
              <a:t> </a:t>
            </a:r>
            <a:r>
              <a:rPr lang="en-US" dirty="0" err="1" smtClean="0"/>
              <a:t>oid</a:t>
            </a:r>
            <a:r>
              <a:rPr lang="en-US" dirty="0" smtClean="0"/>
              <a:t>=".1.3.6.1.2.1.10.127.1.1.4.1.6" instance="</a:t>
            </a:r>
            <a:r>
              <a:rPr lang="en-US" dirty="0" err="1" smtClean="0"/>
              <a:t>ifIndex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alias="</a:t>
            </a:r>
            <a:r>
              <a:rPr lang="en-US" dirty="0" err="1" smtClean="0"/>
              <a:t>sigQMicroreflec_DN</a:t>
            </a:r>
            <a:r>
              <a:rPr lang="en-US" dirty="0" smtClean="0"/>
              <a:t>" type="integer"/&gt;</a:t>
            </a:r>
          </a:p>
          <a:p>
            <a:pPr>
              <a:buNone/>
            </a:pPr>
            <a:r>
              <a:rPr lang="en-US" dirty="0" smtClean="0"/>
              <a:t>&lt;/group&gt;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Data Collection Configuration example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OpenNMS</a:t>
            </a:r>
            <a:r>
              <a:rPr lang="en-US" dirty="0" smtClean="0"/>
              <a:t> new versions (after 1.4.x) added maps.</a:t>
            </a:r>
          </a:p>
          <a:p>
            <a:r>
              <a:rPr lang="en-US" dirty="0" smtClean="0"/>
              <a:t>Can receive both internal and external</a:t>
            </a:r>
          </a:p>
          <a:p>
            <a:pPr>
              <a:buNone/>
            </a:pPr>
            <a:r>
              <a:rPr lang="en-US" dirty="0" smtClean="0"/>
              <a:t>(SNMP Trap) events. Automatic actions</a:t>
            </a:r>
          </a:p>
          <a:p>
            <a:pPr>
              <a:buNone/>
            </a:pPr>
            <a:r>
              <a:rPr lang="en-US" dirty="0" smtClean="0"/>
              <a:t>can be built to execute on event reception.</a:t>
            </a:r>
          </a:p>
          <a:p>
            <a:r>
              <a:rPr lang="en-US" dirty="0" smtClean="0"/>
              <a:t>Events can trigger Notifications</a:t>
            </a:r>
          </a:p>
          <a:p>
            <a:r>
              <a:rPr lang="en-US" dirty="0" smtClean="0"/>
              <a:t>Notifications walk a "destination path" to insure that alerts reach the proper people.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and Notification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&lt;event&gt;</a:t>
            </a:r>
          </a:p>
          <a:p>
            <a:r>
              <a:rPr lang="en-US" dirty="0" smtClean="0"/>
              <a:t>&lt;mask&gt;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maskelement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mename</a:t>
            </a:r>
            <a:r>
              <a:rPr lang="en-US" dirty="0" smtClean="0"/>
              <a:t>&gt;id&lt;/</a:t>
            </a:r>
            <a:r>
              <a:rPr lang="en-US" dirty="0" err="1" smtClean="0"/>
              <a:t>mename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mevalue</a:t>
            </a:r>
            <a:r>
              <a:rPr lang="en-US" dirty="0" smtClean="0"/>
              <a:t>&gt;.1.3.6.1.4.1.9.9.33.2&lt;/</a:t>
            </a:r>
            <a:r>
              <a:rPr lang="en-US" dirty="0" err="1" smtClean="0"/>
              <a:t>mevalue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&lt;/</a:t>
            </a:r>
            <a:r>
              <a:rPr lang="en-US" dirty="0" err="1" smtClean="0"/>
              <a:t>maskelement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maskelement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mename</a:t>
            </a:r>
            <a:r>
              <a:rPr lang="en-US" dirty="0" smtClean="0"/>
              <a:t>&gt;generic&lt;/</a:t>
            </a:r>
            <a:r>
              <a:rPr lang="en-US" dirty="0" err="1" smtClean="0"/>
              <a:t>mename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mevalue</a:t>
            </a:r>
            <a:r>
              <a:rPr lang="en-US" dirty="0" smtClean="0"/>
              <a:t>&gt;6&lt;/</a:t>
            </a:r>
            <a:r>
              <a:rPr lang="en-US" dirty="0" err="1" smtClean="0"/>
              <a:t>mevalue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&lt;/</a:t>
            </a:r>
            <a:r>
              <a:rPr lang="en-US" dirty="0" err="1" smtClean="0"/>
              <a:t>maskelement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maskelement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mename</a:t>
            </a:r>
            <a:r>
              <a:rPr lang="en-US" dirty="0" smtClean="0"/>
              <a:t>&gt;specific&lt;/</a:t>
            </a:r>
            <a:r>
              <a:rPr lang="en-US" dirty="0" err="1" smtClean="0"/>
              <a:t>mename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mevalue</a:t>
            </a:r>
            <a:r>
              <a:rPr lang="en-US" dirty="0" smtClean="0"/>
              <a:t>&gt;2&lt;/</a:t>
            </a:r>
            <a:r>
              <a:rPr lang="en-US" dirty="0" err="1" smtClean="0"/>
              <a:t>mevalue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&lt;/</a:t>
            </a:r>
            <a:r>
              <a:rPr lang="en-US" dirty="0" err="1" smtClean="0"/>
              <a:t>maskelement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&lt;/mask&gt;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uei</a:t>
            </a:r>
            <a:r>
              <a:rPr lang="en-US" dirty="0" smtClean="0"/>
              <a:t>&gt;uei.opennms.org/vendor/Cisco/traps/cipCsnaLlc2ConnectionLimitExceeded&lt;/</a:t>
            </a:r>
            <a:r>
              <a:rPr lang="en-US" dirty="0" err="1" smtClean="0"/>
              <a:t>uei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&lt;event-label&gt;CISCO-CIPCSNA-MIB defined trap event: cipCsnaLlc2ConnectionLimitExceeded&lt;/event-label&gt;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descr</a:t>
            </a:r>
            <a:r>
              <a:rPr lang="en-US" dirty="0" smtClean="0"/>
              <a:t>&gt;This trap indicates that a connection .....</a:t>
            </a:r>
          </a:p>
          <a:p>
            <a:r>
              <a:rPr lang="en-US" dirty="0" smtClean="0"/>
              <a:t>&lt;/</a:t>
            </a:r>
            <a:r>
              <a:rPr lang="en-US" dirty="0" err="1" smtClean="0"/>
              <a:t>descr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logmsg</a:t>
            </a:r>
            <a:r>
              <a:rPr lang="en-US" dirty="0" smtClean="0"/>
              <a:t> </a:t>
            </a:r>
            <a:r>
              <a:rPr lang="en-US" dirty="0" err="1" smtClean="0"/>
              <a:t>dest</a:t>
            </a:r>
            <a:r>
              <a:rPr lang="en-US" dirty="0" smtClean="0"/>
              <a:t>='</a:t>
            </a:r>
            <a:r>
              <a:rPr lang="en-US" dirty="0" err="1" smtClean="0"/>
              <a:t>logndisplay</a:t>
            </a:r>
            <a:r>
              <a:rPr lang="en-US" dirty="0" smtClean="0"/>
              <a:t>'&gt;&amp;</a:t>
            </a:r>
            <a:r>
              <a:rPr lang="en-US" dirty="0" err="1" smtClean="0"/>
              <a:t>lt;p&amp;gt;Cisco</a:t>
            </a:r>
            <a:r>
              <a:rPr lang="en-US" dirty="0" smtClean="0"/>
              <a:t> Event: Connection Limit </a:t>
            </a:r>
            <a:r>
              <a:rPr lang="en-US" dirty="0" err="1" smtClean="0"/>
              <a:t>Exceeded.&amp;lt</a:t>
            </a:r>
            <a:r>
              <a:rPr lang="en-US" dirty="0" smtClean="0"/>
              <a:t>;/</a:t>
            </a:r>
            <a:r>
              <a:rPr lang="en-US" dirty="0" err="1" smtClean="0"/>
              <a:t>p&amp;gt</a:t>
            </a:r>
            <a:r>
              <a:rPr lang="en-US" dirty="0" smtClean="0"/>
              <a:t>;&lt;/</a:t>
            </a:r>
            <a:r>
              <a:rPr lang="en-US" dirty="0" err="1" smtClean="0"/>
              <a:t>logmsg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&lt;severity&gt;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Events configuration example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739775" y="2101850"/>
            <a:ext cx="8809038" cy="5049838"/>
          </a:xfrm>
          <a:ln/>
        </p:spPr>
        <p:txBody>
          <a:bodyPr>
            <a:normAutofit/>
          </a:bodyPr>
          <a:lstStyle/>
          <a:p>
            <a:pPr marL="428625" indent="-323850">
              <a:buSzPct val="45000"/>
              <a:buFont typeface="Wingdings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Located in </a:t>
            </a:r>
            <a:r>
              <a:rPr lang="en-US" sz="2400" dirty="0" smtClean="0"/>
              <a:t>$OPENNMS_HOME/etc</a:t>
            </a:r>
            <a:br>
              <a:rPr lang="en-US" sz="2400" dirty="0" smtClean="0"/>
            </a:br>
            <a:r>
              <a:rPr lang="en-US" sz="1600" dirty="0" smtClean="0"/>
              <a:t>(http://www.opennms.org/wiki/Configuration_File_Index)</a:t>
            </a:r>
            <a:endParaRPr lang="en-US" sz="1600" dirty="0"/>
          </a:p>
          <a:p>
            <a:pPr marL="428625" indent="-323850">
              <a:buSzPct val="45000"/>
              <a:buFont typeface="Wingdings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Important files include:</a:t>
            </a:r>
          </a:p>
          <a:p>
            <a:pPr marL="860425" lvl="1">
              <a:buSzPct val="45000"/>
              <a:buFont typeface="Wingdings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700" dirty="0" err="1" smtClean="0">
                <a:solidFill>
                  <a:srgbClr val="0000FF"/>
                </a:solidFill>
              </a:rPr>
              <a:t>javamail-configuration.properties</a:t>
            </a:r>
            <a:r>
              <a:rPr lang="en-US" dirty="0"/>
              <a:t>	The </a:t>
            </a:r>
            <a:r>
              <a:rPr lang="en-US" dirty="0" err="1" smtClean="0"/>
              <a:t>config</a:t>
            </a:r>
            <a:r>
              <a:rPr lang="en-US" dirty="0" smtClean="0"/>
              <a:t> file for email configuration</a:t>
            </a:r>
            <a:endParaRPr lang="en-US" dirty="0"/>
          </a:p>
          <a:p>
            <a:pPr marL="860425" lvl="1">
              <a:buSzPct val="45000"/>
              <a:buFont typeface="Wingdings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err="1" smtClean="0">
                <a:solidFill>
                  <a:srgbClr val="0000FF"/>
                </a:solidFill>
              </a:rPr>
              <a:t>opennms.properties</a:t>
            </a:r>
            <a:r>
              <a:rPr lang="en-US" dirty="0"/>
              <a:t>		Main configuration file.</a:t>
            </a:r>
          </a:p>
          <a:p>
            <a:pPr marL="860425" lvl="1">
              <a:buSzPct val="45000"/>
              <a:buFont typeface="Wingdings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smtClean="0">
                <a:solidFill>
                  <a:srgbClr val="0000FF"/>
                </a:solidFill>
              </a:rPr>
              <a:t>*.properties &amp; *.properties</a:t>
            </a:r>
            <a:r>
              <a:rPr lang="en-US" dirty="0"/>
              <a:t>	 </a:t>
            </a:r>
            <a:r>
              <a:rPr lang="en-US" dirty="0" smtClean="0"/>
              <a:t>All </a:t>
            </a:r>
            <a:r>
              <a:rPr lang="en-US" dirty="0"/>
              <a:t>other </a:t>
            </a:r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739775" y="627063"/>
            <a:ext cx="8605838" cy="1260475"/>
          </a:xfrm>
          <a:ln/>
        </p:spPr>
        <p:txBody>
          <a:bodyPr tIns="38807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/>
              <a:t>Configuration Files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hlinkClick r:id="rId2"/>
              </a:rPr>
              <a:t>http://jeffgehlbach.com/?p=118</a:t>
            </a:r>
            <a:endParaRPr lang="en-US" dirty="0" smtClean="0"/>
          </a:p>
          <a:p>
            <a:pPr lvl="1"/>
            <a:r>
              <a:rPr lang="en-US" dirty="0" err="1" smtClean="0"/>
              <a:t>OpenNMS</a:t>
            </a:r>
            <a:r>
              <a:rPr lang="en-US" dirty="0" smtClean="0"/>
              <a:t> project </a:t>
            </a:r>
            <a:r>
              <a:rPr lang="en-US" dirty="0" smtClean="0">
                <a:hlinkClick r:id="rId3"/>
              </a:rPr>
              <a:t>http://www.opennms.org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696912" y="274637"/>
            <a:ext cx="9070975" cy="1263650"/>
          </a:xfrm>
          <a:prstGeom prst="rect">
            <a:avLst/>
          </a:prstGeom>
          <a:ln/>
        </p:spPr>
        <p:txBody>
          <a:bodyPr vert="horz" lIns="100794" tIns="38807" rIns="100794" bIns="50397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GB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Some References</a:t>
            </a:r>
            <a:endParaRPr kumimoji="0" lang="en-GB" sz="4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idx="1"/>
          </p:nvPr>
        </p:nvSpPr>
        <p:spPr>
          <a:xfrm>
            <a:off x="503238" y="1408113"/>
            <a:ext cx="9072562" cy="5253037"/>
          </a:xfrm>
          <a:ln/>
        </p:spPr>
        <p:txBody>
          <a:bodyPr tIns="63504" anchor="t">
            <a:normAutofit fontScale="92500" lnSpcReduction="10000"/>
          </a:bodyPr>
          <a:lstStyle/>
          <a:p>
            <a:pPr marL="425450" indent="-320675" algn="l">
              <a:lnSpc>
                <a:spcPct val="86000"/>
              </a:lnSpc>
              <a:spcAft>
                <a:spcPts val="1425"/>
              </a:spcAft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sz="2800" dirty="0" err="1" smtClean="0"/>
              <a:t>OpenNMS</a:t>
            </a:r>
            <a:r>
              <a:rPr lang="en-GB" sz="2800" dirty="0" smtClean="0"/>
              <a:t>:</a:t>
            </a:r>
            <a:r>
              <a:rPr lang="en-GB" sz="2800" b="0" dirty="0" smtClean="0"/>
              <a:t> </a:t>
            </a:r>
            <a:r>
              <a:rPr lang="en-GB" sz="2800" b="0" dirty="0"/>
              <a:t>a </a:t>
            </a:r>
            <a:r>
              <a:rPr lang="en-US" sz="2800" b="0" dirty="0" smtClean="0"/>
              <a:t>network management </a:t>
            </a:r>
            <a:r>
              <a:rPr lang="en-GB" sz="2800" b="0" dirty="0" smtClean="0"/>
              <a:t>tool </a:t>
            </a:r>
            <a:r>
              <a:rPr lang="en-GB" sz="2800" b="0" dirty="0"/>
              <a:t>that actively monitors availability of devices and </a:t>
            </a:r>
            <a:r>
              <a:rPr lang="en-GB" sz="2800" b="0" dirty="0" smtClean="0"/>
              <a:t>services using automated and directed discovery: </a:t>
            </a:r>
            <a:endParaRPr lang="en-GB" sz="2800" b="0" dirty="0"/>
          </a:p>
          <a:p>
            <a:pPr marL="425450" indent="-320675" algn="l">
              <a:lnSpc>
                <a:spcPct val="86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sz="2800" dirty="0" smtClean="0"/>
              <a:t>Gaining Popularity:</a:t>
            </a:r>
            <a:r>
              <a:rPr lang="en-GB" sz="2800" b="0" dirty="0" smtClean="0"/>
              <a:t> a great open </a:t>
            </a:r>
            <a:r>
              <a:rPr lang="en-GB" sz="2800" b="0" dirty="0"/>
              <a:t>source </a:t>
            </a:r>
            <a:r>
              <a:rPr lang="en-US" sz="2800" b="0" dirty="0" smtClean="0"/>
              <a:t>networking and network management </a:t>
            </a:r>
            <a:r>
              <a:rPr lang="en-GB" sz="2800" b="0" dirty="0" smtClean="0"/>
              <a:t>network software </a:t>
            </a:r>
            <a:r>
              <a:rPr lang="en-GB" sz="2800" b="0" dirty="0"/>
              <a:t>packages.</a:t>
            </a:r>
          </a:p>
          <a:p>
            <a:pPr marL="425450" indent="-320675" algn="l">
              <a:lnSpc>
                <a:spcPct val="86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sz="2800" dirty="0" smtClean="0"/>
              <a:t>Portable: </a:t>
            </a:r>
            <a:r>
              <a:rPr lang="en-GB" sz="2800" b="0" dirty="0"/>
              <a:t>Uses </a:t>
            </a:r>
            <a:r>
              <a:rPr lang="en-GB" sz="2800" b="0" dirty="0" smtClean="0"/>
              <a:t>JAVA, </a:t>
            </a:r>
            <a:r>
              <a:rPr lang="en-GB" sz="2800" b="0" dirty="0" err="1" smtClean="0"/>
              <a:t>Postgress</a:t>
            </a:r>
            <a:r>
              <a:rPr lang="en-GB" sz="2800" b="0" dirty="0" smtClean="0"/>
              <a:t> DB and runs in *nix, Windows and Macintosh (since </a:t>
            </a:r>
            <a:r>
              <a:rPr lang="en-GB" sz="2800" b="0" dirty="0" err="1" smtClean="0"/>
              <a:t>ver</a:t>
            </a:r>
            <a:r>
              <a:rPr lang="en-GB" sz="2800" b="0" dirty="0" smtClean="0"/>
              <a:t> 1.3.8 now at 1.8.12)</a:t>
            </a:r>
            <a:endParaRPr lang="en-GB" sz="2800" b="0" dirty="0"/>
          </a:p>
          <a:p>
            <a:pPr marL="425450" indent="-320675" algn="l">
              <a:lnSpc>
                <a:spcPct val="86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sz="2800" dirty="0"/>
              <a:t>Scalable:</a:t>
            </a:r>
            <a:r>
              <a:rPr lang="en-GB" sz="2800" b="0" dirty="0"/>
              <a:t> Can support up to thousands of devices and services.</a:t>
            </a:r>
          </a:p>
          <a:p>
            <a:pPr marL="425450" indent="-320675" algn="l">
              <a:lnSpc>
                <a:spcPct val="86000"/>
              </a:lnSpc>
              <a:spcAft>
                <a:spcPts val="1425"/>
              </a:spcAft>
              <a:buSzPct val="45000"/>
              <a:buFont typeface="Wingdings" charset="2"/>
              <a:buChar char=""/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sz="2800" dirty="0" smtClean="0"/>
              <a:t>Modular</a:t>
            </a:r>
            <a:r>
              <a:rPr lang="en-GB" sz="2800" b="0" dirty="0" smtClean="0"/>
              <a:t>: have a lot of plug-ins and you can easily define some</a:t>
            </a:r>
            <a:endParaRPr lang="en-GB" sz="2800" b="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277813"/>
            <a:ext cx="9072562" cy="1108075"/>
          </a:xfrm>
          <a:ln/>
        </p:spPr>
        <p:txBody>
          <a:bodyPr tIns="16632" anchor="ctr"/>
          <a:lstStyle/>
          <a:p>
            <a:pPr marL="0" indent="0" algn="ctr"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400" b="1" dirty="0"/>
              <a:t>Introduction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8350" y="182563"/>
            <a:ext cx="8604250" cy="731837"/>
          </a:xfrm>
          <a:ln/>
        </p:spPr>
        <p:txBody>
          <a:bodyPr tIns="28224"/>
          <a:lstStyle/>
          <a:p>
            <a:pPr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 smtClean="0"/>
              <a:t>“Admin page </a:t>
            </a:r>
            <a:r>
              <a:rPr lang="en-GB" sz="3200" dirty="0"/>
              <a:t>Web </a:t>
            </a:r>
            <a:r>
              <a:rPr lang="en-GB" sz="3200" dirty="0" smtClean="0"/>
              <a:t>Interface</a:t>
            </a:r>
            <a:r>
              <a:rPr lang="en-GB" sz="3200" baseline="33000" dirty="0" smtClean="0">
                <a:cs typeface="Arial" charset="0"/>
              </a:rPr>
              <a:t>”</a:t>
            </a:r>
            <a:endParaRPr lang="en-GB" sz="3200" baseline="33000" dirty="0">
              <a:cs typeface="Arial" charset="0"/>
            </a:endParaRPr>
          </a:p>
        </p:txBody>
      </p:sp>
      <p:pic>
        <p:nvPicPr>
          <p:cNvPr id="4" name="Picture 3" descr="OpenNMS-we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5975" y="1055687"/>
            <a:ext cx="8448675" cy="54483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768475"/>
            <a:ext cx="9072562" cy="5715000"/>
          </a:xfrm>
          <a:ln/>
        </p:spPr>
        <p:txBody>
          <a:bodyPr tIns="12096"/>
          <a:lstStyle/>
          <a:p>
            <a:pPr marL="425450" indent="-320675"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b="1" dirty="0"/>
              <a:t>Modular</a:t>
            </a:r>
          </a:p>
          <a:p>
            <a:pPr marL="425450" indent="-320675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dirty="0"/>
              <a:t>Type of availability is </a:t>
            </a:r>
            <a:r>
              <a:rPr lang="en-GB" dirty="0" smtClean="0"/>
              <a:t>configured through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plug-ins:</a:t>
            </a:r>
          </a:p>
          <a:p>
            <a:pPr marL="857250" lvl="1">
              <a:lnSpc>
                <a:spcPct val="97000"/>
              </a:lnSpc>
              <a:buSzPct val="75000"/>
              <a:buFont typeface="Symbol" charset="2"/>
              <a:buChar char=""/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dirty="0"/>
              <a:t>The product's architecture is simple enough that writing new </a:t>
            </a:r>
            <a:r>
              <a:rPr lang="en-GB" dirty="0" smtClean="0"/>
              <a:t>plug-ins </a:t>
            </a:r>
            <a:r>
              <a:rPr lang="en-GB" dirty="0"/>
              <a:t>is fairly easy in the language of your choice.</a:t>
            </a:r>
          </a:p>
          <a:p>
            <a:pPr marL="857250" lvl="1">
              <a:lnSpc>
                <a:spcPct val="97000"/>
              </a:lnSpc>
              <a:buSzPct val="75000"/>
              <a:buFont typeface="Symbol" charset="2"/>
              <a:buChar char=""/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dirty="0"/>
              <a:t>There are many, many, many plug-ins available.</a:t>
            </a:r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 tIns="16632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Features: 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516063"/>
            <a:ext cx="9070975" cy="5413375"/>
          </a:xfrm>
          <a:ln/>
        </p:spPr>
        <p:txBody>
          <a:bodyPr>
            <a:normAutofit/>
          </a:bodyPr>
          <a:lstStyle/>
          <a:p>
            <a:pPr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dirty="0"/>
              <a:t>The </a:t>
            </a:r>
            <a:r>
              <a:rPr lang="en-US" dirty="0" err="1" smtClean="0"/>
              <a:t>openNMS</a:t>
            </a:r>
            <a:r>
              <a:rPr lang="en-US" dirty="0" smtClean="0"/>
              <a:t> package comes </a:t>
            </a:r>
            <a:r>
              <a:rPr lang="en-US" dirty="0"/>
              <a:t>with a number of pre-installed </a:t>
            </a:r>
            <a:r>
              <a:rPr lang="en-US" dirty="0" err="1"/>
              <a:t>plugins</a:t>
            </a:r>
            <a:r>
              <a:rPr lang="en-US" dirty="0"/>
              <a:t>:</a:t>
            </a:r>
          </a:p>
          <a:p>
            <a:pPr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500" dirty="0" smtClean="0"/>
              <a:t> Automatic Layer-2 and Layer-3 link discovery; Automatic Network / Node Discovery and </a:t>
            </a:r>
            <a:r>
              <a:rPr lang="en-US" sz="1500" dirty="0" err="1" smtClean="0"/>
              <a:t>Provisioning;Automatic</a:t>
            </a:r>
            <a:r>
              <a:rPr lang="en-US" sz="1500" dirty="0" smtClean="0"/>
              <a:t> Service Discovery and </a:t>
            </a:r>
            <a:r>
              <a:rPr lang="en-US" sz="1500" dirty="0" err="1" smtClean="0"/>
              <a:t>Provisioning;Manual</a:t>
            </a:r>
            <a:r>
              <a:rPr lang="en-US" sz="1500" dirty="0" smtClean="0"/>
              <a:t> Node and Service Provisioning </a:t>
            </a:r>
            <a:r>
              <a:rPr lang="en-US" sz="1500" dirty="0" err="1" smtClean="0"/>
              <a:t>Groups;Path</a:t>
            </a:r>
            <a:r>
              <a:rPr lang="en-US" sz="1500" dirty="0" smtClean="0"/>
              <a:t> Outage </a:t>
            </a:r>
            <a:r>
              <a:rPr lang="en-US" sz="1500" dirty="0" err="1" smtClean="0"/>
              <a:t>support;Performance</a:t>
            </a:r>
            <a:r>
              <a:rPr lang="en-US" sz="1500" dirty="0" smtClean="0"/>
              <a:t> Data Collection Protocols:{</a:t>
            </a:r>
            <a:r>
              <a:rPr lang="en-US" sz="1500" dirty="0" err="1" smtClean="0"/>
              <a:t>HTTP,JMX,NSClient</a:t>
            </a:r>
            <a:r>
              <a:rPr lang="en-US" sz="1500" dirty="0" smtClean="0"/>
              <a:t>, </a:t>
            </a:r>
            <a:r>
              <a:rPr lang="en-US" sz="1500" dirty="0" err="1" smtClean="0"/>
              <a:t>NSClient</a:t>
            </a:r>
            <a:r>
              <a:rPr lang="en-US" sz="1500" dirty="0" smtClean="0"/>
              <a:t>++,SNMP}</a:t>
            </a:r>
          </a:p>
          <a:p>
            <a:pPr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1500" dirty="0" smtClean="0"/>
          </a:p>
          <a:p>
            <a:pPr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1500" dirty="0" smtClean="0"/>
              <a:t>Service Availability and Response Time Monitoring: {BGP </a:t>
            </a:r>
            <a:r>
              <a:rPr lang="en-US" sz="1500" dirty="0" err="1" smtClean="0"/>
              <a:t>sessions;Citrix</a:t>
            </a:r>
            <a:r>
              <a:rPr lang="en-US" sz="1500" dirty="0" smtClean="0"/>
              <a:t> </a:t>
            </a:r>
            <a:r>
              <a:rPr lang="en-US" sz="1500" dirty="0" err="1" smtClean="0"/>
              <a:t>Metaframe;Database</a:t>
            </a:r>
            <a:r>
              <a:rPr lang="en-US" sz="1500" dirty="0" smtClean="0"/>
              <a:t>: catalog retrieval, stored procedures (Oracle, </a:t>
            </a:r>
            <a:r>
              <a:rPr lang="en-US" sz="1500" dirty="0" err="1" smtClean="0"/>
              <a:t>Postgres</a:t>
            </a:r>
            <a:r>
              <a:rPr lang="en-US" sz="1500" dirty="0" smtClean="0"/>
              <a:t>, </a:t>
            </a:r>
            <a:r>
              <a:rPr lang="en-US" sz="1500" dirty="0" err="1" smtClean="0"/>
              <a:t>MySQL</a:t>
            </a:r>
            <a:r>
              <a:rPr lang="en-US" sz="1500" dirty="0" smtClean="0"/>
              <a:t>, SQL Server, others);Distributed monitoring available for most </a:t>
            </a:r>
            <a:r>
              <a:rPr lang="en-US" sz="1500" dirty="0" err="1" smtClean="0"/>
              <a:t>protocols;DHCP</a:t>
            </a:r>
            <a:r>
              <a:rPr lang="en-US" sz="1500" dirty="0" smtClean="0"/>
              <a:t>, </a:t>
            </a:r>
            <a:r>
              <a:rPr lang="en-US" sz="1500" dirty="0" err="1" smtClean="0"/>
              <a:t>DNS;FTP;General</a:t>
            </a:r>
            <a:r>
              <a:rPr lang="en-US" sz="1500" dirty="0" smtClean="0"/>
              <a:t> Purpose Monitor for small-scale monitoring via arbitrary </a:t>
            </a:r>
            <a:r>
              <a:rPr lang="en-US" sz="1500" dirty="0" err="1" smtClean="0"/>
              <a:t>commands;HTTP</a:t>
            </a:r>
            <a:r>
              <a:rPr lang="en-US" sz="1500" dirty="0" smtClean="0"/>
              <a:t>, HTTPS Response Code and Page Content Verification (on standard and non-standard ports);HTTP / HTTPS Page Sequence Monitoring (user simulation);ICMP Ping, </a:t>
            </a:r>
            <a:r>
              <a:rPr lang="en-US" sz="1500" dirty="0" err="1" smtClean="0"/>
              <a:t>StrafePing</a:t>
            </a:r>
            <a:r>
              <a:rPr lang="en-US" sz="1500" dirty="0" smtClean="0"/>
              <a:t> (similar to and inspired by </a:t>
            </a:r>
            <a:r>
              <a:rPr lang="en-US" sz="1500" dirty="0" err="1" smtClean="0"/>
              <a:t>SmokePing</a:t>
            </a:r>
            <a:r>
              <a:rPr lang="en-US" sz="1500" dirty="0" smtClean="0"/>
              <a:t>);LDAP, </a:t>
            </a:r>
            <a:r>
              <a:rPr lang="en-US" sz="1500" dirty="0" err="1" smtClean="0"/>
              <a:t>LDAPS;Mail</a:t>
            </a:r>
            <a:r>
              <a:rPr lang="en-US" sz="1500" dirty="0" smtClean="0"/>
              <a:t>: SMTP, POP3, IMAP, Lotus Domino </a:t>
            </a:r>
            <a:r>
              <a:rPr lang="en-US" sz="1500" dirty="0" err="1" smtClean="0"/>
              <a:t>IIOP;Mail</a:t>
            </a:r>
            <a:r>
              <a:rPr lang="en-US" sz="1500" dirty="0" smtClean="0"/>
              <a:t> Transport Monitor (round-trip SMTP - POP3/IMAP delivery test);</a:t>
            </a:r>
            <a:r>
              <a:rPr lang="en-US" sz="1500" dirty="0" err="1" smtClean="0"/>
              <a:t>Nagios</a:t>
            </a:r>
            <a:r>
              <a:rPr lang="en-US" sz="1500" dirty="0" smtClean="0"/>
              <a:t> </a:t>
            </a:r>
            <a:r>
              <a:rPr lang="en-US" sz="1500" dirty="0" err="1" smtClean="0"/>
              <a:t>Plugins</a:t>
            </a:r>
            <a:r>
              <a:rPr lang="en-US" sz="1500" dirty="0" smtClean="0"/>
              <a:t> (via NRPE), </a:t>
            </a:r>
            <a:r>
              <a:rPr lang="en-US" sz="1500" dirty="0" err="1" smtClean="0"/>
              <a:t>NSClient</a:t>
            </a:r>
            <a:r>
              <a:rPr lang="en-US" sz="1500" dirty="0" smtClean="0"/>
              <a:t>, </a:t>
            </a:r>
            <a:r>
              <a:rPr lang="en-US" sz="1500" dirty="0" err="1" smtClean="0"/>
              <a:t>NSClient</a:t>
            </a:r>
            <a:r>
              <a:rPr lang="en-US" sz="1500" dirty="0" smtClean="0"/>
              <a:t>++;Network Time Protocol (NTP);Passive (non-IP) </a:t>
            </a:r>
            <a:r>
              <a:rPr lang="en-US" sz="1500" dirty="0" err="1" smtClean="0"/>
              <a:t>services;RADIUS</a:t>
            </a:r>
            <a:r>
              <a:rPr lang="en-US" sz="1500" dirty="0" smtClean="0"/>
              <a:t> </a:t>
            </a:r>
            <a:r>
              <a:rPr lang="en-US" sz="1500" dirty="0" err="1" smtClean="0"/>
              <a:t>authentication;Remote</a:t>
            </a:r>
            <a:r>
              <a:rPr lang="en-US" sz="1500" dirty="0" smtClean="0"/>
              <a:t> CLI: SSH, </a:t>
            </a:r>
            <a:r>
              <a:rPr lang="en-US" sz="1500" dirty="0" err="1" smtClean="0"/>
              <a:t>Telnet;SNMP</a:t>
            </a:r>
            <a:r>
              <a:rPr lang="en-US" sz="1500" dirty="0" smtClean="0"/>
              <a:t> (any OID, scalar or tabular);Trivial time protocol (Unix, Windows);Windows services status There </a:t>
            </a:r>
            <a:r>
              <a:rPr lang="en-US" sz="1500" dirty="0"/>
              <a:t>are many more available (e.g.)...</a:t>
            </a:r>
          </a:p>
          <a:p>
            <a:pPr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1600" dirty="0" smtClean="0">
                <a:solidFill>
                  <a:srgbClr val="0000FF"/>
                </a:solidFill>
              </a:rPr>
              <a:t>http://www.opennms.org/documentation/java-apidocs-stable/org/opennms/netmgt/capsd/plugins/package-summary.html</a:t>
            </a:r>
            <a:endParaRPr lang="en-GB" sz="1600" dirty="0">
              <a:solidFill>
                <a:srgbClr val="0000FF"/>
              </a:solidFill>
            </a:endParaRPr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44475"/>
            <a:ext cx="9070975" cy="1301750"/>
          </a:xfrm>
          <a:ln/>
        </p:spPr>
        <p:txBody>
          <a:bodyPr tIns="38807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Features: Plug-Ins or Modular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7912" y="503237"/>
            <a:ext cx="7584281" cy="10387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Services Available by Default</a:t>
            </a:r>
            <a:endParaRPr lang="en-US" sz="3600" dirty="0"/>
          </a:p>
        </p:txBody>
      </p:sp>
      <p:pic>
        <p:nvPicPr>
          <p:cNvPr id="4" name="Picture 3" descr="OpenNMS-Default-plug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712" y="1798637"/>
            <a:ext cx="6794967" cy="4286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731963"/>
            <a:ext cx="9072562" cy="5126037"/>
          </a:xfrm>
          <a:ln/>
        </p:spPr>
        <p:txBody>
          <a:bodyPr tIns="12096"/>
          <a:lstStyle/>
          <a:p>
            <a:pPr marL="425450" indent="-320675"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b="1" dirty="0" smtClean="0"/>
              <a:t>Portable and </a:t>
            </a:r>
            <a:r>
              <a:rPr lang="en-GB" b="1" dirty="0"/>
              <a:t>Scalable</a:t>
            </a:r>
          </a:p>
          <a:p>
            <a:pPr marL="425450" indent="-320675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dirty="0" smtClean="0"/>
              <a:t>Based in Java and use </a:t>
            </a:r>
            <a:r>
              <a:rPr lang="en-GB" dirty="0" err="1" smtClean="0"/>
              <a:t>postgress</a:t>
            </a:r>
            <a:r>
              <a:rPr lang="en-GB" dirty="0" smtClean="0"/>
              <a:t> DB</a:t>
            </a:r>
            <a:endParaRPr lang="en-GB" dirty="0"/>
          </a:p>
          <a:p>
            <a:pPr marL="425450" indent="-320675">
              <a:buSzPct val="52000"/>
              <a:buFont typeface="Wingdings" charset="2"/>
              <a:buChar char=""/>
              <a:tabLst>
                <a:tab pos="25400" algn="l"/>
                <a:tab pos="482600" algn="l"/>
                <a:tab pos="939800" algn="l"/>
                <a:tab pos="1397000" algn="l"/>
                <a:tab pos="1854200" algn="l"/>
                <a:tab pos="2311400" algn="l"/>
                <a:tab pos="2768600" algn="l"/>
                <a:tab pos="3225800" algn="l"/>
                <a:tab pos="3683000" algn="l"/>
                <a:tab pos="4140200" algn="l"/>
                <a:tab pos="4597400" algn="l"/>
                <a:tab pos="5054600" algn="l"/>
                <a:tab pos="5511800" algn="l"/>
                <a:tab pos="5969000" algn="l"/>
                <a:tab pos="6426200" algn="l"/>
                <a:tab pos="6883400" algn="l"/>
                <a:tab pos="7340600" algn="l"/>
                <a:tab pos="7797800" algn="l"/>
                <a:tab pos="8255000" algn="l"/>
                <a:tab pos="8712200" algn="l"/>
              </a:tabLst>
            </a:pPr>
            <a:r>
              <a:rPr lang="en-GB" sz="2800" dirty="0" smtClean="0"/>
              <a:t>Available in *nix, Windows and </a:t>
            </a:r>
            <a:r>
              <a:rPr lang="en-GB" sz="2800" dirty="0" err="1" smtClean="0"/>
              <a:t>MacOS</a:t>
            </a:r>
            <a:endParaRPr lang="en-GB" sz="2800" dirty="0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 tIns="16632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Features: 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Automated and Directed Discovery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Add interfaces (IPs) and auto discover and monitor your network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Add define and add manually.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5112" y="2408237"/>
            <a:ext cx="7848600" cy="1809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• </a:t>
            </a:r>
            <a:r>
              <a:rPr lang="en-US" dirty="0" err="1">
                <a:solidFill>
                  <a:schemeClr val="tx1"/>
                </a:solidFill>
              </a:rPr>
              <a:t>PostgreSql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• SNMP Stack</a:t>
            </a:r>
          </a:p>
          <a:p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dirty="0" err="1">
                <a:solidFill>
                  <a:schemeClr val="tx1"/>
                </a:solidFill>
              </a:rPr>
              <a:t>Jrobin</a:t>
            </a:r>
            <a:r>
              <a:rPr lang="en-US" dirty="0">
                <a:solidFill>
                  <a:schemeClr val="tx1"/>
                </a:solidFill>
              </a:rPr>
              <a:t> (http://www.jrobin.org/)</a:t>
            </a:r>
          </a:p>
          <a:p>
            <a:r>
              <a:rPr lang="en-US" dirty="0">
                <a:solidFill>
                  <a:schemeClr val="tx1"/>
                </a:solidFill>
              </a:rPr>
              <a:t>• Tomcat</a:t>
            </a:r>
          </a:p>
          <a:p>
            <a:r>
              <a:rPr lang="en-US" dirty="0">
                <a:solidFill>
                  <a:schemeClr val="tx1"/>
                </a:solidFill>
              </a:rPr>
              <a:t>• Castor: data binding framework for Java</a:t>
            </a: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2068512" y="808037"/>
            <a:ext cx="6594474" cy="1344612"/>
          </a:xfrm>
          <a:prstGeom prst="rect">
            <a:avLst/>
          </a:prstGeom>
          <a:ln/>
        </p:spPr>
        <p:txBody>
          <a:bodyPr tIns="16632"/>
          <a:lstStyle/>
          <a:p>
            <a:pPr lvl="0" defTabSz="914400" fontAlgn="auto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800" dirty="0" smtClean="0">
                <a:solidFill>
                  <a:schemeClr val="tx1"/>
                </a:solidFill>
              </a:rPr>
              <a:t>Components</a:t>
            </a:r>
            <a:endParaRPr kumimoji="0" lang="en-GB" sz="4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1386</TotalTime>
  <Words>771</Words>
  <Application>Microsoft Office PowerPoint</Application>
  <PresentationFormat>Custom</PresentationFormat>
  <Paragraphs>97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Slide 1</vt:lpstr>
      <vt:lpstr>Introduction</vt:lpstr>
      <vt:lpstr>“Admin page Web Interface”</vt:lpstr>
      <vt:lpstr>Features: 1</vt:lpstr>
      <vt:lpstr>Features: Plug-Ins or Modular</vt:lpstr>
      <vt:lpstr>Services Available by Default</vt:lpstr>
      <vt:lpstr>Features: 2</vt:lpstr>
      <vt:lpstr>Feature 3</vt:lpstr>
      <vt:lpstr>Slide 9</vt:lpstr>
      <vt:lpstr>The Three "Halves" of OpenNMS</vt:lpstr>
      <vt:lpstr>Slide 11</vt:lpstr>
      <vt:lpstr>Now you can generate “Availability Reports”</vt:lpstr>
      <vt:lpstr>SNMP Data Collection</vt:lpstr>
      <vt:lpstr>Data Collection Configuration example</vt:lpstr>
      <vt:lpstr>Events and Notification</vt:lpstr>
      <vt:lpstr>Events configuration example</vt:lpstr>
      <vt:lpstr>Configuration Files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Cleven Mmari</dc:creator>
  <cp:lastModifiedBy>cmmari</cp:lastModifiedBy>
  <cp:revision>215</cp:revision>
  <cp:lastPrinted>1601-01-01T00:00:00Z</cp:lastPrinted>
  <dcterms:created xsi:type="dcterms:W3CDTF">1601-01-01T00:00:00Z</dcterms:created>
  <dcterms:modified xsi:type="dcterms:W3CDTF">2011-06-03T14:58:34Z</dcterms:modified>
</cp:coreProperties>
</file>