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4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90" r:id="rId33"/>
    <p:sldId id="291" r:id="rId34"/>
    <p:sldId id="292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ahom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ahom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6629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ahom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ahoma" charset="0"/>
                <a:cs typeface="DejaVu Sans" charset="0"/>
              </a:defRPr>
            </a:lvl1pPr>
          </a:lstStyle>
          <a:p>
            <a:fld id="{CD8C6CE5-069F-8F46-8285-FA9A357FDC6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13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37931725" indent="-37474525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A592AFB-C244-5A4E-A7A9-C73A8B663EA2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4A26E5-14F4-4A4C-8DD2-010481B4487B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10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10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C9BBACA-072A-E340-98FB-0238E74AF5A3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11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15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5D391FF-3B02-E74B-B6C4-9A0394C2E724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12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0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FC781F4-5C5D-D045-A476-6BFA1C5B4A2C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13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325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3A8A904-93D2-9F48-93C1-3554F160FED9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14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530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4429BD3-913E-E840-8717-BDFA2977DDA5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15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734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9B8016-D534-9948-ABF1-961684E23645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16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939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B3CAD6E-2334-374E-8690-A0D41AC43629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17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44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0D52B63-451B-A94F-B0E0-37EE2921B5CD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18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349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A8FF95D-C4C7-9A40-AD6D-B4B1AF1AA15C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19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554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2BF66C4-B1E3-7742-AAB9-0355F30EF883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2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9D274B5-E235-6441-B7A7-E7C5C6EDDAAD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20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758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7E793AD-6B21-E049-ABFF-FC90C71971C2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21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963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A961B2A-F429-FA48-A405-CA4E3B0B267A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22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168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E2FA0D-C9D2-F847-BBF9-78117288A79B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23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373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1DC9BEE-5C01-C24F-8753-FDCD649CD7C4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24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578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3ED6AE7-8564-0449-A2FA-6109C664CF21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25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782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24325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9C1F219-1280-8E47-9D59-0857AAEA9791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26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87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0237EE7-0BB6-3348-80E9-506E14032992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27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2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F3D13E4-A131-5043-8D66-5312499449DC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28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397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D8183F6-234C-7645-BBBE-F9EF3F6AFF05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29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602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B3200BE-07DE-9F47-9E1F-AF07EF53EA76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77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BE826B5-DCA5-F14E-8F2A-A808AAD7DF33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30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806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EBA890A-B837-5543-839E-5E83AD7483DD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31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011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3532B9B-AE14-1D4F-9F70-6BB5D1CD20F2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32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16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BCF7C35-A1B1-6145-BB76-8878DF1503F3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33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421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2F7DE4F-583F-A547-8887-A73FA417FDC5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34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626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098376E-5A6B-1543-B3DD-58DF63000EBC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35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830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1068EA1-2D82-0341-B4E9-A83FC383202D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36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035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94B6D56-2806-FA4D-8330-E639D2958C6D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37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839788" y="241300"/>
            <a:ext cx="5233987" cy="3925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0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D0BB2E7-2006-6149-B78C-3DF8B5563A54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38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839788" y="241300"/>
            <a:ext cx="5233987" cy="3925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445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D7649BE-2A37-214F-B84F-532132190A2B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39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1368425" y="457200"/>
            <a:ext cx="4064000" cy="304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650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17988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004F0F3-D29D-7542-8E97-4D1CF433BD7C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4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82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004C269-0459-5A4B-93BF-ACFEEEFDEC1A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40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1085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854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CAF63BE-5370-AE49-A431-F040721C949D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5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868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1927483-0109-7D4F-8B4F-19A9CE1183C3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6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916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3C796E-0349-504F-91C6-1DDD64BB1F2A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7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964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5CC000A-783C-8C42-B9D5-FDD54945CD97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8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012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ED21366-8008-9C41-9EA0-1BEC9832926F}" type="slidenum">
              <a:rPr lang="en-GB" sz="1200">
                <a:solidFill>
                  <a:srgbClr val="000000"/>
                </a:solidFill>
                <a:latin typeface="Tahoma" charset="0"/>
                <a:cs typeface="DejaVu Sans" charset="0"/>
              </a:rPr>
              <a:pPr eaLnBrk="1" hangingPunct="1"/>
              <a:t>9</a:t>
            </a:fld>
            <a:endParaRPr lang="en-GB" sz="120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060" name="Text Box 2"/>
          <p:cNvSpPr txBox="1"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26CFD-8B53-634E-957A-D7E782B593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8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AFF36-4204-6A48-A475-A83F398D7E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0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17463"/>
            <a:ext cx="2055813" cy="61468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7463"/>
            <a:ext cx="6019800" cy="6146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AC76B-F84A-C246-82C2-D5F2B839CB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48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22394-7501-2844-9059-AE0E12A9A0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1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15F89-878D-0C48-BDAD-31C2A482B3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7544BB-ABA9-6146-87A0-2BDC67413D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4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5BB88-86D7-8947-A12D-5C294B65B8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04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A04B8-EFEA-1B4B-B627-C0AD38D394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05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4784D-8FF8-4C4F-A9AA-BE9B22ED7B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60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65644-6BB4-E54F-B4B9-613ADABF1C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3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31104-CA08-0745-BF92-F59B5C6C76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4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6094F-17B0-A748-9DAF-3EFE4CE375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21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330FF-806F-704B-8DD1-2FAB67CCA3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71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478A0-3031-C243-8DA4-FEF412337F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41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5813" cy="5443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3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51C11-81A4-FA4F-80BF-F2D81726AF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21256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883EA7-D054-8E4E-B2C6-C7E56018A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4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940D4-2CE0-FF46-86FD-A3EE86499C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2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917C0-228C-4B4C-B2C5-4E998101A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20ADB-3D4A-5847-9948-D80F7AD9C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9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EC918-7D0B-F541-A973-E4BFF93E79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8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B40FA-511C-BE41-905E-D32BDDD10A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1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A78ED-1328-7240-A181-C0B194C0CC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BC078-1335-3141-9892-E10DB750E2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7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7463"/>
            <a:ext cx="8228013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Verdan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Verdan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Verdana" charset="0"/>
                <a:cs typeface="DejaVu Sans" charset="0"/>
              </a:defRPr>
            </a:lvl1pPr>
          </a:lstStyle>
          <a:p>
            <a:fld id="{12820526-744D-C143-AB32-EABF8762B4F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rgbClr val="6666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447800"/>
            <a:ext cx="8077200" cy="1588"/>
          </a:xfrm>
          <a:prstGeom prst="line">
            <a:avLst/>
          </a:prstGeom>
          <a:noFill/>
          <a:ln w="19080">
            <a:solidFill>
              <a:srgbClr val="9999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CCCC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rgbClr val="9999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+mj-lt"/>
          <a:ea typeface="ＭＳ Ｐゴシック" charset="0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Verdan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Verdana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Verdana" charset="0"/>
                <a:cs typeface="DejaVu Sans" charset="0"/>
              </a:defRPr>
            </a:lvl1pPr>
          </a:lstStyle>
          <a:p>
            <a:fld id="{A8F7B5B3-C67F-8042-BFEC-AC6DDA52105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3318" name="Group 5"/>
          <p:cNvGrpSpPr>
            <a:grpSpLocks/>
          </p:cNvGrpSpPr>
          <p:nvPr/>
        </p:nvGrpSpPr>
        <p:grpSpPr bwMode="auto">
          <a:xfrm>
            <a:off x="228600" y="2889250"/>
            <a:ext cx="8609013" cy="200025"/>
            <a:chOff x="144" y="1820"/>
            <a:chExt cx="5423" cy="126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144" y="1820"/>
              <a:ext cx="1808" cy="127"/>
            </a:xfrm>
            <a:prstGeom prst="rect">
              <a:avLst/>
            </a:prstGeom>
            <a:solidFill>
              <a:srgbClr val="66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1952" y="1820"/>
              <a:ext cx="1808" cy="127"/>
            </a:xfrm>
            <a:prstGeom prst="rect">
              <a:avLst/>
            </a:prstGeom>
            <a:solidFill>
              <a:srgbClr val="99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3760" y="1820"/>
              <a:ext cx="1808" cy="127"/>
            </a:xfrm>
            <a:prstGeom prst="rect">
              <a:avLst/>
            </a:prstGeom>
            <a:solidFill>
              <a:srgbClr val="99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+mj-lt"/>
          <a:ea typeface="ＭＳ Ｐゴシック" charset="0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ＭＳ Ｐゴシック" charset="0"/>
          <a:cs typeface="Arial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999900"/>
          </a:solidFill>
          <a:latin typeface="Garamond" charset="0"/>
          <a:ea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emf"/><Relationship Id="rId8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212725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800">
                <a:latin typeface="Garamond" charset="0"/>
                <a:cs typeface="Arial" charset="0"/>
              </a:rPr>
              <a:t>Introduction to OSPF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270250"/>
            <a:ext cx="6400800" cy="2209800"/>
          </a:xfrm>
        </p:spPr>
        <p:txBody>
          <a:bodyPr lIns="90000" tIns="46800" rIns="90000" bIns="46800"/>
          <a:lstStyle/>
          <a:p>
            <a:pPr marL="0" indent="0" algn="ctr" eaLnBrk="1" hangingPunct="1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000" dirty="0">
              <a:latin typeface="Verdana" charset="0"/>
              <a:cs typeface="Arial" charset="0"/>
            </a:endParaRPr>
          </a:p>
          <a:p>
            <a:pPr marL="0" indent="0" algn="ctr" eaLnBrk="1" hangingPunct="1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dirty="0" smtClean="0">
                <a:latin typeface="Verdana" charset="0"/>
                <a:cs typeface="Arial" charset="0"/>
              </a:rPr>
              <a:t>Patrick Okui</a:t>
            </a:r>
            <a:endParaRPr lang="en-US" sz="3000" dirty="0"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OSPF: How it works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Trade Information using LSAs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LSAs are added to the OSPF database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LSAs are passed on to OSPF neighbours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Each router builds an identical link state database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SPF algorithm run on the database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Forwarding table built from the SPF tree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OSPF: How it works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When change occurs: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Announce the change to all OSPF neighbours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All routers run the SPF algorithm on the revised database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Install any change in the forwarding table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Broadcast Networks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These are network technologies such as Ethernet and FDDI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Introduces Designated and Backup Designated routers (DR and BDR)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Only DR and BDR form full adjacencies with other routers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The remaining routers remain in a 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“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2-way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”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 state with each other</a:t>
            </a:r>
          </a:p>
          <a:p>
            <a:pPr marL="1141413" lvl="2" indent="-227013" eaLnBrk="1" hangingPunct="1">
              <a:lnSpc>
                <a:spcPct val="90000"/>
              </a:lnSpc>
              <a:buClr>
                <a:srgbClr val="99CC00"/>
              </a:buClr>
              <a:buSzPct val="6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If they were adjacent, we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’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d have n-squared scaling problem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If DR or BDR 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“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disappear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”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, re-election of missing router takes place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Designated Router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107363" cy="1470025"/>
          </a:xfrm>
        </p:spPr>
        <p:txBody>
          <a:bodyPr/>
          <a:lstStyle/>
          <a:p>
            <a:pPr marL="341313" indent="-341313" eaLnBrk="1" hangingPunct="1">
              <a:spcBef>
                <a:spcPts val="525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100">
                <a:latin typeface="Verdana" charset="0"/>
                <a:cs typeface="Arial" charset="0"/>
              </a:rPr>
              <a:t>One per multi-access network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Generates network link advertisements for the multi-access network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Speeds database synchronisation</a:t>
            </a:r>
          </a:p>
        </p:txBody>
      </p:sp>
      <p:grpSp>
        <p:nvGrpSpPr>
          <p:cNvPr id="52228" name="Group 3"/>
          <p:cNvGrpSpPr>
            <a:grpSpLocks/>
          </p:cNvGrpSpPr>
          <p:nvPr/>
        </p:nvGrpSpPr>
        <p:grpSpPr bwMode="auto">
          <a:xfrm>
            <a:off x="1201738" y="3457575"/>
            <a:ext cx="6846887" cy="3435350"/>
            <a:chOff x="757" y="2178"/>
            <a:chExt cx="4313" cy="2164"/>
          </a:xfrm>
        </p:grpSpPr>
        <p:grpSp>
          <p:nvGrpSpPr>
            <p:cNvPr id="52233" name="Group 4"/>
            <p:cNvGrpSpPr>
              <a:grpSpLocks/>
            </p:cNvGrpSpPr>
            <p:nvPr/>
          </p:nvGrpSpPr>
          <p:grpSpPr bwMode="auto">
            <a:xfrm>
              <a:off x="1237" y="2771"/>
              <a:ext cx="3079" cy="1124"/>
              <a:chOff x="1237" y="2771"/>
              <a:chExt cx="3079" cy="1124"/>
            </a:xfrm>
          </p:grpSpPr>
          <p:sp>
            <p:nvSpPr>
              <p:cNvPr id="52244" name="Line 5"/>
              <p:cNvSpPr>
                <a:spLocks noChangeShapeType="1"/>
              </p:cNvSpPr>
              <p:nvPr/>
            </p:nvSpPr>
            <p:spPr bwMode="auto">
              <a:xfrm>
                <a:off x="1237" y="2771"/>
                <a:ext cx="1" cy="1125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5" name="Line 6"/>
              <p:cNvSpPr>
                <a:spLocks noChangeShapeType="1"/>
              </p:cNvSpPr>
              <p:nvPr/>
            </p:nvSpPr>
            <p:spPr bwMode="auto">
              <a:xfrm>
                <a:off x="2232" y="2771"/>
                <a:ext cx="1" cy="1125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6" name="Line 7"/>
              <p:cNvSpPr>
                <a:spLocks noChangeShapeType="1"/>
              </p:cNvSpPr>
              <p:nvPr/>
            </p:nvSpPr>
            <p:spPr bwMode="auto">
              <a:xfrm>
                <a:off x="3274" y="2771"/>
                <a:ext cx="1" cy="1125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7" name="Line 8"/>
              <p:cNvSpPr>
                <a:spLocks noChangeShapeType="1"/>
              </p:cNvSpPr>
              <p:nvPr/>
            </p:nvSpPr>
            <p:spPr bwMode="auto">
              <a:xfrm>
                <a:off x="4317" y="2771"/>
                <a:ext cx="1" cy="1125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52234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3074"/>
              <a:ext cx="811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223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" y="3074"/>
              <a:ext cx="812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2236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5" y="3074"/>
              <a:ext cx="812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52237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9" y="3074"/>
              <a:ext cx="813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2238" name="Line 13"/>
            <p:cNvSpPr>
              <a:spLocks noChangeShapeType="1"/>
            </p:cNvSpPr>
            <p:nvPr/>
          </p:nvSpPr>
          <p:spPr bwMode="auto">
            <a:xfrm>
              <a:off x="905" y="2771"/>
              <a:ext cx="3791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9" name="Line 14"/>
            <p:cNvSpPr>
              <a:spLocks noChangeShapeType="1"/>
            </p:cNvSpPr>
            <p:nvPr/>
          </p:nvSpPr>
          <p:spPr bwMode="auto">
            <a:xfrm>
              <a:off x="905" y="3896"/>
              <a:ext cx="3791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Rectangle 15"/>
            <p:cNvSpPr>
              <a:spLocks noChangeArrowheads="1"/>
            </p:cNvSpPr>
            <p:nvPr/>
          </p:nvSpPr>
          <p:spPr bwMode="auto">
            <a:xfrm>
              <a:off x="757" y="3912"/>
              <a:ext cx="1002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29600" tIns="63360" rIns="129600" bIns="63360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Designated </a:t>
              </a:r>
            </a:p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Router</a:t>
              </a:r>
            </a:p>
          </p:txBody>
        </p:sp>
        <p:sp>
          <p:nvSpPr>
            <p:cNvPr id="52241" name="Rectangle 16"/>
            <p:cNvSpPr>
              <a:spLocks noChangeArrowheads="1"/>
            </p:cNvSpPr>
            <p:nvPr/>
          </p:nvSpPr>
          <p:spPr bwMode="auto">
            <a:xfrm>
              <a:off x="1733" y="2360"/>
              <a:ext cx="1002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29600" tIns="63360" rIns="129600" bIns="63360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Designated </a:t>
              </a:r>
            </a:p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Router</a:t>
              </a:r>
            </a:p>
          </p:txBody>
        </p:sp>
        <p:sp>
          <p:nvSpPr>
            <p:cNvPr id="52242" name="Rectangle 17"/>
            <p:cNvSpPr>
              <a:spLocks noChangeArrowheads="1"/>
            </p:cNvSpPr>
            <p:nvPr/>
          </p:nvSpPr>
          <p:spPr bwMode="auto">
            <a:xfrm>
              <a:off x="3605" y="3912"/>
              <a:ext cx="1466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29600" tIns="63360" rIns="129600" bIns="63360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Backup</a:t>
              </a:r>
            </a:p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Designated Router</a:t>
              </a:r>
            </a:p>
          </p:txBody>
        </p:sp>
        <p:sp>
          <p:nvSpPr>
            <p:cNvPr id="52243" name="Rectangle 18"/>
            <p:cNvSpPr>
              <a:spLocks noChangeArrowheads="1"/>
            </p:cNvSpPr>
            <p:nvPr/>
          </p:nvSpPr>
          <p:spPr bwMode="auto">
            <a:xfrm>
              <a:off x="2773" y="2178"/>
              <a:ext cx="100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29600" tIns="63360" rIns="129600" bIns="63360">
              <a:spAutoFit/>
            </a:bodyPr>
            <a:lstStyle/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Backup</a:t>
              </a:r>
            </a:p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Designated </a:t>
              </a:r>
            </a:p>
            <a:p>
              <a:pPr algn="ctr">
                <a:lnSpc>
                  <a:spcPct val="95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Router</a:t>
              </a:r>
            </a:p>
          </p:txBody>
        </p:sp>
      </p:grpSp>
      <p:sp>
        <p:nvSpPr>
          <p:cNvPr id="52229" name="Text Box 19"/>
          <p:cNvSpPr txBox="1">
            <a:spLocks noChangeArrowheads="1"/>
          </p:cNvSpPr>
          <p:nvPr/>
        </p:nvSpPr>
        <p:spPr bwMode="auto">
          <a:xfrm rot="10800000">
            <a:off x="539750" y="5219700"/>
            <a:ext cx="8229600" cy="1588"/>
          </a:xfrm>
          <a:prstGeom prst="rect">
            <a:avLst/>
          </a:prstGeom>
          <a:noFill/>
          <a:ln w="36000">
            <a:solidFill>
              <a:srgbClr val="0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230" name="Rectangle 20"/>
          <p:cNvSpPr>
            <a:spLocks noChangeArrowheads="1"/>
          </p:cNvSpPr>
          <p:nvPr/>
        </p:nvSpPr>
        <p:spPr bwMode="auto">
          <a:xfrm>
            <a:off x="2160588" y="4500563"/>
            <a:ext cx="14573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21"/>
          <p:cNvSpPr>
            <a:spLocks noChangeArrowheads="1"/>
          </p:cNvSpPr>
          <p:nvPr/>
        </p:nvSpPr>
        <p:spPr bwMode="auto">
          <a:xfrm flipH="1">
            <a:off x="539750" y="4319588"/>
            <a:ext cx="12604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Vlan1</a:t>
            </a:r>
          </a:p>
        </p:txBody>
      </p:sp>
      <p:sp>
        <p:nvSpPr>
          <p:cNvPr id="52232" name="Rectangle 22"/>
          <p:cNvSpPr>
            <a:spLocks noChangeArrowheads="1"/>
          </p:cNvSpPr>
          <p:nvPr/>
        </p:nvSpPr>
        <p:spPr bwMode="auto">
          <a:xfrm>
            <a:off x="7677150" y="5940425"/>
            <a:ext cx="13874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Vlan2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Designated Router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All routers are adjacent to the DR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latin typeface="Verdana" charset="0"/>
                <a:ea typeface="Arial" charset="0"/>
                <a:cs typeface="Arial" charset="0"/>
              </a:rPr>
              <a:t>All routers are adjacent to the BDR also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All routers exchange routing information with DR (..)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latin typeface="Verdana" charset="0"/>
                <a:ea typeface="Arial" charset="0"/>
                <a:cs typeface="Arial" charset="0"/>
              </a:rPr>
              <a:t>All routers exchange routing information with the BDR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DR updates the database of all its neighbours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BDR updates the database of all its neighbours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Verdana" charset="0"/>
                <a:cs typeface="Arial" charset="0"/>
              </a:rPr>
              <a:t>This scales! </a:t>
            </a:r>
            <a:r>
              <a:rPr lang="en-GB" sz="2400" i="1">
                <a:latin typeface="Verdana" charset="0"/>
                <a:cs typeface="Arial" charset="0"/>
              </a:rPr>
              <a:t>2n</a:t>
            </a:r>
            <a:r>
              <a:rPr lang="en-GB" sz="2400">
                <a:latin typeface="Verdana" charset="0"/>
                <a:cs typeface="Arial" charset="0"/>
              </a:rPr>
              <a:t> problem rather than having an </a:t>
            </a:r>
            <a:r>
              <a:rPr lang="en-GB" sz="2400" i="1">
                <a:latin typeface="Verdana" charset="0"/>
                <a:cs typeface="Arial" charset="0"/>
              </a:rPr>
              <a:t>n-squared</a:t>
            </a:r>
            <a:r>
              <a:rPr lang="en-GB" sz="2400">
                <a:latin typeface="Verdana" charset="0"/>
                <a:cs typeface="Arial" charset="0"/>
              </a:rPr>
              <a:t> problem.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Designated Router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495800"/>
            <a:ext cx="8229600" cy="16351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Adjacencies only formed with DR and BDR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LSAs propagate along the adjacencies</a:t>
            </a:r>
          </a:p>
        </p:txBody>
      </p:sp>
      <p:sp>
        <p:nvSpPr>
          <p:cNvPr id="56324" name="Line 3"/>
          <p:cNvSpPr>
            <a:spLocks noChangeShapeType="1"/>
          </p:cNvSpPr>
          <p:nvPr/>
        </p:nvSpPr>
        <p:spPr bwMode="auto">
          <a:xfrm flipH="1">
            <a:off x="2544763" y="2968625"/>
            <a:ext cx="3714750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88" y="1914525"/>
            <a:ext cx="8588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632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3408363"/>
            <a:ext cx="8588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63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408363"/>
            <a:ext cx="8588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632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1914525"/>
            <a:ext cx="858838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6329" name="Rectangle 8"/>
          <p:cNvSpPr>
            <a:spLocks noChangeArrowheads="1"/>
          </p:cNvSpPr>
          <p:nvPr/>
        </p:nvSpPr>
        <p:spPr bwMode="auto">
          <a:xfrm>
            <a:off x="2768600" y="3963988"/>
            <a:ext cx="5111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DR</a:t>
            </a:r>
          </a:p>
        </p:txBody>
      </p:sp>
      <p:sp>
        <p:nvSpPr>
          <p:cNvPr id="56330" name="Rectangle 9"/>
          <p:cNvSpPr>
            <a:spLocks noChangeArrowheads="1"/>
          </p:cNvSpPr>
          <p:nvPr/>
        </p:nvSpPr>
        <p:spPr bwMode="auto">
          <a:xfrm>
            <a:off x="5529263" y="3963988"/>
            <a:ext cx="676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BDR</a:t>
            </a:r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 flipV="1">
            <a:off x="2994025" y="2457450"/>
            <a:ext cx="1588" cy="1020763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11"/>
          <p:cNvSpPr>
            <a:spLocks noChangeShapeType="1"/>
          </p:cNvSpPr>
          <p:nvPr/>
        </p:nvSpPr>
        <p:spPr bwMode="auto">
          <a:xfrm flipV="1">
            <a:off x="5848350" y="2457450"/>
            <a:ext cx="1588" cy="1020763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521075" y="3560763"/>
            <a:ext cx="1801813" cy="1587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3"/>
          <p:cNvSpPr>
            <a:spLocks noChangeShapeType="1"/>
          </p:cNvSpPr>
          <p:nvPr/>
        </p:nvSpPr>
        <p:spPr bwMode="auto">
          <a:xfrm flipV="1">
            <a:off x="3521075" y="2543175"/>
            <a:ext cx="1801813" cy="84931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 flipH="1" flipV="1">
            <a:off x="3519488" y="2543175"/>
            <a:ext cx="1804987" cy="849313"/>
          </a:xfrm>
          <a:prstGeom prst="line">
            <a:avLst/>
          </a:prstGeom>
          <a:noFill/>
          <a:ln w="25560">
            <a:solidFill>
              <a:srgbClr val="000000"/>
            </a:solidFill>
            <a:prstDash val="lgDash"/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5"/>
          <p:cNvSpPr>
            <a:spLocks noChangeShapeType="1"/>
          </p:cNvSpPr>
          <p:nvPr/>
        </p:nvSpPr>
        <p:spPr bwMode="auto">
          <a:xfrm>
            <a:off x="3294063" y="2459038"/>
            <a:ext cx="1587" cy="931862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Line 16"/>
          <p:cNvSpPr>
            <a:spLocks noChangeShapeType="1"/>
          </p:cNvSpPr>
          <p:nvPr/>
        </p:nvSpPr>
        <p:spPr bwMode="auto">
          <a:xfrm>
            <a:off x="5472113" y="2459038"/>
            <a:ext cx="1587" cy="931862"/>
          </a:xfrm>
          <a:prstGeom prst="line">
            <a:avLst/>
          </a:prstGeom>
          <a:noFill/>
          <a:ln w="25560">
            <a:solidFill>
              <a:srgbClr val="000000"/>
            </a:solidFill>
            <a:prstDash val="lgDash"/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Designated Router Priority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2476500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Determined by interface priority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Otherwise by highest router ID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(For Cisco IOS, this is address of loopback interface, otherwise highest IP address on router)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661988" y="6223000"/>
            <a:ext cx="19542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7118350" y="4341813"/>
            <a:ext cx="3175" cy="65563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auto">
          <a:xfrm>
            <a:off x="1265238" y="4395788"/>
            <a:ext cx="1587" cy="1778000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837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38" y="4843463"/>
            <a:ext cx="12874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8376" name="Line 7"/>
          <p:cNvSpPr>
            <a:spLocks noChangeShapeType="1"/>
          </p:cNvSpPr>
          <p:nvPr/>
        </p:nvSpPr>
        <p:spPr bwMode="auto">
          <a:xfrm>
            <a:off x="1741488" y="4364038"/>
            <a:ext cx="6005512" cy="15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1270000" y="5264150"/>
            <a:ext cx="954088" cy="317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604838" y="6249988"/>
            <a:ext cx="13874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144.254.3.5</a:t>
            </a:r>
          </a:p>
        </p:txBody>
      </p:sp>
      <p:sp>
        <p:nvSpPr>
          <p:cNvPr id="58379" name="Rectangle 10"/>
          <p:cNvSpPr>
            <a:spLocks noChangeArrowheads="1"/>
          </p:cNvSpPr>
          <p:nvPr/>
        </p:nvSpPr>
        <p:spPr bwMode="auto">
          <a:xfrm>
            <a:off x="5743575" y="5654675"/>
            <a:ext cx="30321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R2 Router ID = 131.108.3.3</a:t>
            </a:r>
          </a:p>
        </p:txBody>
      </p:sp>
      <p:sp>
        <p:nvSpPr>
          <p:cNvPr id="58380" name="Line 11"/>
          <p:cNvSpPr>
            <a:spLocks noChangeShapeType="1"/>
          </p:cNvSpPr>
          <p:nvPr/>
        </p:nvSpPr>
        <p:spPr bwMode="auto">
          <a:xfrm>
            <a:off x="2195513" y="4360863"/>
            <a:ext cx="3175" cy="65722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838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4843463"/>
            <a:ext cx="1287463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8382" name="Rectangle 13"/>
          <p:cNvSpPr>
            <a:spLocks noChangeArrowheads="1"/>
          </p:cNvSpPr>
          <p:nvPr/>
        </p:nvSpPr>
        <p:spPr bwMode="auto">
          <a:xfrm>
            <a:off x="2230438" y="4456113"/>
            <a:ext cx="13874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131.108.3.2</a:t>
            </a:r>
          </a:p>
        </p:txBody>
      </p:sp>
      <p:sp>
        <p:nvSpPr>
          <p:cNvPr id="58383" name="Rectangle 14"/>
          <p:cNvSpPr>
            <a:spLocks noChangeArrowheads="1"/>
          </p:cNvSpPr>
          <p:nvPr/>
        </p:nvSpPr>
        <p:spPr bwMode="auto">
          <a:xfrm>
            <a:off x="5356225" y="4514850"/>
            <a:ext cx="13874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131.108.3.3</a:t>
            </a:r>
          </a:p>
        </p:txBody>
      </p:sp>
      <p:sp>
        <p:nvSpPr>
          <p:cNvPr id="58384" name="Rectangle 15"/>
          <p:cNvSpPr>
            <a:spLocks noChangeArrowheads="1"/>
          </p:cNvSpPr>
          <p:nvPr/>
        </p:nvSpPr>
        <p:spPr bwMode="auto">
          <a:xfrm>
            <a:off x="1604963" y="5683250"/>
            <a:ext cx="30321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R1 Router ID = 144.254.3.5</a:t>
            </a:r>
          </a:p>
        </p:txBody>
      </p:sp>
      <p:sp>
        <p:nvSpPr>
          <p:cNvPr id="58385" name="Rectangle 16"/>
          <p:cNvSpPr>
            <a:spLocks noChangeArrowheads="1"/>
          </p:cNvSpPr>
          <p:nvPr/>
        </p:nvSpPr>
        <p:spPr bwMode="auto">
          <a:xfrm>
            <a:off x="3708400" y="5168900"/>
            <a:ext cx="511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DR</a:t>
            </a: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 flipV="1">
            <a:off x="2949575" y="5300663"/>
            <a:ext cx="695325" cy="4762"/>
          </a:xfrm>
          <a:prstGeom prst="line">
            <a:avLst/>
          </a:prstGeom>
          <a:noFill/>
          <a:ln w="25560">
            <a:solidFill>
              <a:srgbClr val="9999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More Advanced OSPF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OSPF Areas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Router Classification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OSPF route types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Route authentication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Equal cost multipath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 Areas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209800"/>
            <a:ext cx="3770313" cy="41148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Group of contiguous hosts and networks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Per area topological database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25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>
                <a:latin typeface="Verdana" charset="0"/>
                <a:ea typeface="Arial" charset="0"/>
                <a:cs typeface="Arial" charset="0"/>
              </a:rPr>
              <a:t>Invisible outside the area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25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>
                <a:latin typeface="Verdana" charset="0"/>
                <a:ea typeface="Arial" charset="0"/>
                <a:cs typeface="Arial" charset="0"/>
              </a:rPr>
              <a:t>Reduction in routing traffic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Backbone area contiguous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25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700">
                <a:latin typeface="Verdana" charset="0"/>
                <a:ea typeface="Arial" charset="0"/>
                <a:cs typeface="Arial" charset="0"/>
              </a:rPr>
              <a:t>All other areas must be connected to the backbone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Virtual Links</a:t>
            </a:r>
          </a:p>
        </p:txBody>
      </p:sp>
      <p:grpSp>
        <p:nvGrpSpPr>
          <p:cNvPr id="62468" name="Group 3"/>
          <p:cNvGrpSpPr>
            <a:grpSpLocks/>
          </p:cNvGrpSpPr>
          <p:nvPr/>
        </p:nvGrpSpPr>
        <p:grpSpPr bwMode="auto">
          <a:xfrm>
            <a:off x="3886200" y="1905000"/>
            <a:ext cx="5089525" cy="4724400"/>
            <a:chOff x="2448" y="1200"/>
            <a:chExt cx="3206" cy="2976"/>
          </a:xfrm>
        </p:grpSpPr>
        <p:sp>
          <p:nvSpPr>
            <p:cNvPr id="62470" name="Oval 5"/>
            <p:cNvSpPr>
              <a:spLocks noChangeArrowheads="1"/>
            </p:cNvSpPr>
            <p:nvPr/>
          </p:nvSpPr>
          <p:spPr bwMode="auto">
            <a:xfrm>
              <a:off x="3306" y="2036"/>
              <a:ext cx="1490" cy="954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1" name="Oval 6"/>
            <p:cNvSpPr>
              <a:spLocks noChangeArrowheads="1"/>
            </p:cNvSpPr>
            <p:nvPr/>
          </p:nvSpPr>
          <p:spPr bwMode="auto">
            <a:xfrm>
              <a:off x="4009" y="2783"/>
              <a:ext cx="1127" cy="1178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2" name="Line 7"/>
            <p:cNvSpPr>
              <a:spLocks noChangeShapeType="1"/>
            </p:cNvSpPr>
            <p:nvPr/>
          </p:nvSpPr>
          <p:spPr bwMode="auto">
            <a:xfrm>
              <a:off x="4245" y="3529"/>
              <a:ext cx="732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3" name="Line 8"/>
            <p:cNvSpPr>
              <a:spLocks noChangeShapeType="1"/>
            </p:cNvSpPr>
            <p:nvPr/>
          </p:nvSpPr>
          <p:spPr bwMode="auto">
            <a:xfrm flipV="1">
              <a:off x="4327" y="3317"/>
              <a:ext cx="1" cy="210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Line 9"/>
            <p:cNvSpPr>
              <a:spLocks noChangeShapeType="1"/>
            </p:cNvSpPr>
            <p:nvPr/>
          </p:nvSpPr>
          <p:spPr bwMode="auto">
            <a:xfrm flipV="1">
              <a:off x="4625" y="3532"/>
              <a:ext cx="1" cy="210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5" name="Line 10"/>
            <p:cNvSpPr>
              <a:spLocks noChangeShapeType="1"/>
            </p:cNvSpPr>
            <p:nvPr/>
          </p:nvSpPr>
          <p:spPr bwMode="auto">
            <a:xfrm flipV="1">
              <a:off x="4895" y="3317"/>
              <a:ext cx="1" cy="210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2476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0" y="3147"/>
              <a:ext cx="39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2477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5" y="3147"/>
              <a:ext cx="39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2478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6" y="3603"/>
              <a:ext cx="39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2479" name="Rectangle 14"/>
            <p:cNvSpPr>
              <a:spLocks noChangeArrowheads="1"/>
            </p:cNvSpPr>
            <p:nvPr/>
          </p:nvSpPr>
          <p:spPr bwMode="auto">
            <a:xfrm>
              <a:off x="3964" y="3523"/>
              <a:ext cx="6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65600" tIns="82800" rIns="165600" bIns="8280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1</a:t>
              </a:r>
            </a:p>
          </p:txBody>
        </p:sp>
        <p:sp>
          <p:nvSpPr>
            <p:cNvPr id="62480" name="Oval 15"/>
            <p:cNvSpPr>
              <a:spLocks noChangeArrowheads="1"/>
            </p:cNvSpPr>
            <p:nvPr/>
          </p:nvSpPr>
          <p:spPr bwMode="auto">
            <a:xfrm>
              <a:off x="2826" y="2999"/>
              <a:ext cx="1127" cy="1178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1" name="Line 16"/>
            <p:cNvSpPr>
              <a:spLocks noChangeShapeType="1"/>
            </p:cNvSpPr>
            <p:nvPr/>
          </p:nvSpPr>
          <p:spPr bwMode="auto">
            <a:xfrm>
              <a:off x="3054" y="3690"/>
              <a:ext cx="741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82" name="Group 17"/>
            <p:cNvGrpSpPr>
              <a:grpSpLocks/>
            </p:cNvGrpSpPr>
            <p:nvPr/>
          </p:nvGrpSpPr>
          <p:grpSpPr bwMode="auto">
            <a:xfrm>
              <a:off x="3481" y="3362"/>
              <a:ext cx="396" cy="323"/>
              <a:chOff x="3481" y="3362"/>
              <a:chExt cx="396" cy="323"/>
            </a:xfrm>
          </p:grpSpPr>
          <p:sp>
            <p:nvSpPr>
              <p:cNvPr id="62517" name="Line 18"/>
              <p:cNvSpPr>
                <a:spLocks noChangeShapeType="1"/>
              </p:cNvSpPr>
              <p:nvPr/>
            </p:nvSpPr>
            <p:spPr bwMode="auto">
              <a:xfrm flipV="1">
                <a:off x="3679" y="3477"/>
                <a:ext cx="1" cy="210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2518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81" y="3362"/>
                <a:ext cx="397" cy="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2483" name="Group 20"/>
            <p:cNvGrpSpPr>
              <a:grpSpLocks/>
            </p:cNvGrpSpPr>
            <p:nvPr/>
          </p:nvGrpSpPr>
          <p:grpSpPr bwMode="auto">
            <a:xfrm>
              <a:off x="2962" y="3362"/>
              <a:ext cx="396" cy="323"/>
              <a:chOff x="2962" y="3362"/>
              <a:chExt cx="396" cy="323"/>
            </a:xfrm>
          </p:grpSpPr>
          <p:sp>
            <p:nvSpPr>
              <p:cNvPr id="62515" name="Line 21"/>
              <p:cNvSpPr>
                <a:spLocks noChangeShapeType="1"/>
              </p:cNvSpPr>
              <p:nvPr/>
            </p:nvSpPr>
            <p:spPr bwMode="auto">
              <a:xfrm flipV="1">
                <a:off x="3159" y="3477"/>
                <a:ext cx="1" cy="210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2516" name="Picture 2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2" y="3362"/>
                <a:ext cx="397" cy="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2484" name="Group 23"/>
            <p:cNvGrpSpPr>
              <a:grpSpLocks/>
            </p:cNvGrpSpPr>
            <p:nvPr/>
          </p:nvGrpSpPr>
          <p:grpSpPr bwMode="auto">
            <a:xfrm>
              <a:off x="3244" y="3693"/>
              <a:ext cx="395" cy="346"/>
              <a:chOff x="3244" y="3693"/>
              <a:chExt cx="395" cy="346"/>
            </a:xfrm>
          </p:grpSpPr>
          <p:sp>
            <p:nvSpPr>
              <p:cNvPr id="62513" name="Line 24"/>
              <p:cNvSpPr>
                <a:spLocks noChangeShapeType="1"/>
              </p:cNvSpPr>
              <p:nvPr/>
            </p:nvSpPr>
            <p:spPr bwMode="auto">
              <a:xfrm flipV="1">
                <a:off x="3442" y="3693"/>
                <a:ext cx="1" cy="210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2514" name="Picture 2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4" y="3764"/>
                <a:ext cx="396" cy="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sp>
          <p:nvSpPr>
            <p:cNvPr id="62485" name="Rectangle 26"/>
            <p:cNvSpPr>
              <a:spLocks noChangeArrowheads="1"/>
            </p:cNvSpPr>
            <p:nvPr/>
          </p:nvSpPr>
          <p:spPr bwMode="auto">
            <a:xfrm>
              <a:off x="2783" y="3683"/>
              <a:ext cx="6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65600" tIns="82800" rIns="165600" bIns="8280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4</a:t>
              </a:r>
            </a:p>
          </p:txBody>
        </p:sp>
        <p:sp>
          <p:nvSpPr>
            <p:cNvPr id="62486" name="Line 27"/>
            <p:cNvSpPr>
              <a:spLocks noChangeShapeType="1"/>
            </p:cNvSpPr>
            <p:nvPr/>
          </p:nvSpPr>
          <p:spPr bwMode="auto">
            <a:xfrm flipH="1">
              <a:off x="4140" y="2836"/>
              <a:ext cx="285" cy="322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Line 35"/>
            <p:cNvSpPr>
              <a:spLocks noChangeShapeType="1"/>
            </p:cNvSpPr>
            <p:nvPr/>
          </p:nvSpPr>
          <p:spPr bwMode="auto">
            <a:xfrm flipV="1">
              <a:off x="3428" y="2028"/>
              <a:ext cx="1" cy="209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2495" name="Picture 3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6" y="2664"/>
              <a:ext cx="39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2496" name="Picture 3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6" y="2127"/>
              <a:ext cx="39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2497" name="Picture 3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4" y="2127"/>
              <a:ext cx="39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2498" name="Picture 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4" y="2664"/>
              <a:ext cx="39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2499" name="Line 40"/>
            <p:cNvSpPr>
              <a:spLocks noChangeShapeType="1"/>
            </p:cNvSpPr>
            <p:nvPr/>
          </p:nvSpPr>
          <p:spPr bwMode="auto">
            <a:xfrm>
              <a:off x="2780" y="2026"/>
              <a:ext cx="732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0" name="Rectangle 41"/>
            <p:cNvSpPr>
              <a:spLocks noChangeArrowheads="1"/>
            </p:cNvSpPr>
            <p:nvPr/>
          </p:nvSpPr>
          <p:spPr bwMode="auto">
            <a:xfrm>
              <a:off x="3483" y="2408"/>
              <a:ext cx="1138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65600" tIns="82800" rIns="165600" bIns="8280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0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Backbone Area</a:t>
              </a:r>
            </a:p>
          </p:txBody>
        </p:sp>
        <p:sp>
          <p:nvSpPr>
            <p:cNvPr id="62501" name="Oval 42"/>
            <p:cNvSpPr>
              <a:spLocks noChangeArrowheads="1"/>
            </p:cNvSpPr>
            <p:nvPr/>
          </p:nvSpPr>
          <p:spPr bwMode="auto">
            <a:xfrm>
              <a:off x="2448" y="1226"/>
              <a:ext cx="1127" cy="1179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502" name="Group 43"/>
            <p:cNvGrpSpPr>
              <a:grpSpLocks/>
            </p:cNvGrpSpPr>
            <p:nvPr/>
          </p:nvGrpSpPr>
          <p:grpSpPr bwMode="auto">
            <a:xfrm>
              <a:off x="2764" y="1543"/>
              <a:ext cx="477" cy="478"/>
              <a:chOff x="2764" y="1543"/>
              <a:chExt cx="477" cy="478"/>
            </a:xfrm>
          </p:grpSpPr>
          <p:sp>
            <p:nvSpPr>
              <p:cNvPr id="62510" name="Line 44"/>
              <p:cNvSpPr>
                <a:spLocks noChangeShapeType="1"/>
              </p:cNvSpPr>
              <p:nvPr/>
            </p:nvSpPr>
            <p:spPr bwMode="auto">
              <a:xfrm flipV="1">
                <a:off x="3003" y="1546"/>
                <a:ext cx="1" cy="477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2511" name="Picture 4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5" y="1643"/>
                <a:ext cx="397" cy="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62512" name="Line 46"/>
              <p:cNvSpPr>
                <a:spLocks noChangeShapeType="1"/>
              </p:cNvSpPr>
              <p:nvPr/>
            </p:nvSpPr>
            <p:spPr bwMode="auto">
              <a:xfrm>
                <a:off x="2764" y="1543"/>
                <a:ext cx="478" cy="1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03" name="Rectangle 47"/>
            <p:cNvSpPr>
              <a:spLocks noChangeArrowheads="1"/>
            </p:cNvSpPr>
            <p:nvPr/>
          </p:nvSpPr>
          <p:spPr bwMode="auto">
            <a:xfrm>
              <a:off x="2687" y="2069"/>
              <a:ext cx="6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65600" tIns="82800" rIns="165600" bIns="8280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2</a:t>
              </a:r>
            </a:p>
          </p:txBody>
        </p:sp>
        <p:sp>
          <p:nvSpPr>
            <p:cNvPr id="62504" name="Oval 48"/>
            <p:cNvSpPr>
              <a:spLocks noChangeArrowheads="1"/>
            </p:cNvSpPr>
            <p:nvPr/>
          </p:nvSpPr>
          <p:spPr bwMode="auto">
            <a:xfrm>
              <a:off x="4528" y="1200"/>
              <a:ext cx="1127" cy="1178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5" name="Rectangle 49"/>
            <p:cNvSpPr>
              <a:spLocks noChangeArrowheads="1"/>
            </p:cNvSpPr>
            <p:nvPr/>
          </p:nvSpPr>
          <p:spPr bwMode="auto">
            <a:xfrm>
              <a:off x="4792" y="2091"/>
              <a:ext cx="6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65600" tIns="82800" rIns="165600" bIns="8280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3</a:t>
              </a:r>
            </a:p>
          </p:txBody>
        </p:sp>
        <p:grpSp>
          <p:nvGrpSpPr>
            <p:cNvPr id="62506" name="Group 50"/>
            <p:cNvGrpSpPr>
              <a:grpSpLocks/>
            </p:cNvGrpSpPr>
            <p:nvPr/>
          </p:nvGrpSpPr>
          <p:grpSpPr bwMode="auto">
            <a:xfrm>
              <a:off x="4857" y="1540"/>
              <a:ext cx="478" cy="478"/>
              <a:chOff x="4857" y="1540"/>
              <a:chExt cx="478" cy="478"/>
            </a:xfrm>
          </p:grpSpPr>
          <p:sp>
            <p:nvSpPr>
              <p:cNvPr id="62507" name="Line 51"/>
              <p:cNvSpPr>
                <a:spLocks noChangeShapeType="1"/>
              </p:cNvSpPr>
              <p:nvPr/>
            </p:nvSpPr>
            <p:spPr bwMode="auto">
              <a:xfrm flipV="1">
                <a:off x="5096" y="1543"/>
                <a:ext cx="1" cy="477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2508" name="Picture 5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97" y="1640"/>
                <a:ext cx="398" cy="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62509" name="Line 53"/>
              <p:cNvSpPr>
                <a:spLocks noChangeShapeType="1"/>
              </p:cNvSpPr>
              <p:nvPr/>
            </p:nvSpPr>
            <p:spPr bwMode="auto">
              <a:xfrm>
                <a:off x="4857" y="1540"/>
                <a:ext cx="479" cy="1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 Areas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>
            <a:normAutofit fontScale="92500" lnSpcReduction="20000"/>
          </a:bodyPr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latin typeface="Verdana" charset="0"/>
                <a:cs typeface="Arial" charset="0"/>
              </a:rPr>
              <a:t>Reduces routing traffic in area 0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latin typeface="Verdana" charset="0"/>
                <a:cs typeface="Arial" charset="0"/>
              </a:rPr>
              <a:t>Consider subdividing network into areas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latin typeface="Verdana" charset="0"/>
                <a:ea typeface="Arial" charset="0"/>
                <a:cs typeface="Arial" charset="0"/>
              </a:rPr>
              <a:t>Once area 0 is more than </a:t>
            </a:r>
            <a:r>
              <a:rPr lang="en-US" dirty="0" smtClean="0">
                <a:latin typeface="Verdana" charset="0"/>
                <a:ea typeface="Arial" charset="0"/>
                <a:cs typeface="Arial" charset="0"/>
              </a:rPr>
              <a:t>30+ routers (though areas with 200+ routers in an area are known to work fine)</a:t>
            </a:r>
            <a:endParaRPr lang="en-US" dirty="0">
              <a:latin typeface="Verdana" charset="0"/>
              <a:ea typeface="Arial" charset="0"/>
              <a:cs typeface="Arial" charset="0"/>
            </a:endParaRP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latin typeface="Verdana" charset="0"/>
                <a:ea typeface="Arial" charset="0"/>
                <a:cs typeface="Arial" charset="0"/>
              </a:rPr>
              <a:t>Once area 0 topology starts getting </a:t>
            </a:r>
            <a:r>
              <a:rPr lang="en-US" dirty="0" smtClean="0">
                <a:latin typeface="Verdana" charset="0"/>
                <a:ea typeface="Arial" charset="0"/>
                <a:cs typeface="Arial" charset="0"/>
              </a:rPr>
              <a:t>complex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Verdana" charset="0"/>
                <a:ea typeface="Arial" charset="0"/>
                <a:cs typeface="Arial" charset="0"/>
              </a:rPr>
              <a:t>Less often today but when a group of routers is over an expensive small link </a:t>
            </a:r>
            <a:r>
              <a:rPr lang="en-US" dirty="0" err="1" smtClean="0">
                <a:latin typeface="Verdana" charset="0"/>
                <a:ea typeface="Arial" charset="0"/>
                <a:cs typeface="Arial" charset="0"/>
              </a:rPr>
              <a:t>e.g</a:t>
            </a:r>
            <a:r>
              <a:rPr lang="en-US" dirty="0" smtClean="0">
                <a:latin typeface="Verdana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latin typeface="Verdana" charset="0"/>
                <a:ea typeface="Arial" charset="0"/>
                <a:cs typeface="Arial" charset="0"/>
              </a:rPr>
              <a:t>vsat</a:t>
            </a:r>
            <a:endParaRPr lang="en-US" dirty="0">
              <a:latin typeface="Verdana" charset="0"/>
              <a:ea typeface="Arial" charset="0"/>
              <a:cs typeface="Arial" charset="0"/>
            </a:endParaRP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latin typeface="Verdana" charset="0"/>
                <a:cs typeface="Arial" charset="0"/>
              </a:rPr>
              <a:t>Area design often mimics typical ISP core network design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latin typeface="Verdana" charset="0"/>
                <a:cs typeface="Arial" charset="0"/>
              </a:rPr>
              <a:t>Virtual links are used for “awkward” connectivity topologies (…</a:t>
            </a:r>
            <a:r>
              <a:rPr lang="en-US" dirty="0" smtClean="0">
                <a:latin typeface="Verdana" charset="0"/>
                <a:cs typeface="Arial" charset="0"/>
              </a:rPr>
              <a:t>) </a:t>
            </a:r>
            <a:r>
              <a:rPr lang="en-US" dirty="0" smtClean="0">
                <a:solidFill>
                  <a:srgbClr val="FF0000"/>
                </a:solidFill>
                <a:latin typeface="Verdana" charset="0"/>
                <a:cs typeface="Arial" charset="0"/>
              </a:rPr>
              <a:t>please do not use these.</a:t>
            </a:r>
            <a:endParaRPr lang="en-US" dirty="0">
              <a:solidFill>
                <a:srgbClr val="FF0000"/>
              </a:solidFill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Routing and Forwarding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Routing is not the same as Forwarding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Routing is the building of maps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Each routing protocol usually has its own routing database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Routing protocols populate the forwarding table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Forwarding is passing the packet to the next hop device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Forwarding table contains the best path to the next hop for each prefix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There is only ONE forwarding table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Classification of Routers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772025" y="3910013"/>
            <a:ext cx="3914775" cy="2220912"/>
          </a:xfrm>
        </p:spPr>
        <p:txBody>
          <a:bodyPr/>
          <a:lstStyle/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Internal Router (IR)</a:t>
            </a:r>
          </a:p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Area Border Router (ABR)</a:t>
            </a:r>
          </a:p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Backbone Router (BR)</a:t>
            </a:r>
          </a:p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Autonomous System Border Router (ASBR)</a:t>
            </a:r>
          </a:p>
        </p:txBody>
      </p:sp>
      <p:grpSp>
        <p:nvGrpSpPr>
          <p:cNvPr id="66564" name="Group 3"/>
          <p:cNvGrpSpPr>
            <a:grpSpLocks/>
          </p:cNvGrpSpPr>
          <p:nvPr/>
        </p:nvGrpSpPr>
        <p:grpSpPr bwMode="auto">
          <a:xfrm>
            <a:off x="193675" y="1992313"/>
            <a:ext cx="5895975" cy="4356100"/>
            <a:chOff x="122" y="1255"/>
            <a:chExt cx="3714" cy="2744"/>
          </a:xfrm>
        </p:grpSpPr>
        <p:sp>
          <p:nvSpPr>
            <p:cNvPr id="66568" name="Oval 5"/>
            <p:cNvSpPr>
              <a:spLocks noChangeArrowheads="1"/>
            </p:cNvSpPr>
            <p:nvPr/>
          </p:nvSpPr>
          <p:spPr bwMode="auto">
            <a:xfrm>
              <a:off x="1008" y="2828"/>
              <a:ext cx="1127" cy="1172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9" name="Line 6"/>
            <p:cNvSpPr>
              <a:spLocks noChangeShapeType="1"/>
            </p:cNvSpPr>
            <p:nvPr/>
          </p:nvSpPr>
          <p:spPr bwMode="auto">
            <a:xfrm>
              <a:off x="1244" y="3569"/>
              <a:ext cx="732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0" name="Line 7"/>
            <p:cNvSpPr>
              <a:spLocks noChangeShapeType="1"/>
            </p:cNvSpPr>
            <p:nvPr/>
          </p:nvSpPr>
          <p:spPr bwMode="auto">
            <a:xfrm flipV="1">
              <a:off x="1326" y="3357"/>
              <a:ext cx="1" cy="209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1" name="Line 8"/>
            <p:cNvSpPr>
              <a:spLocks noChangeShapeType="1"/>
            </p:cNvSpPr>
            <p:nvPr/>
          </p:nvSpPr>
          <p:spPr bwMode="auto">
            <a:xfrm flipV="1">
              <a:off x="1623" y="3571"/>
              <a:ext cx="1" cy="209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2" name="Line 9"/>
            <p:cNvSpPr>
              <a:spLocks noChangeShapeType="1"/>
            </p:cNvSpPr>
            <p:nvPr/>
          </p:nvSpPr>
          <p:spPr bwMode="auto">
            <a:xfrm flipV="1">
              <a:off x="1894" y="3357"/>
              <a:ext cx="1" cy="209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6573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0" y="3189"/>
              <a:ext cx="397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6574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5" y="3189"/>
              <a:ext cx="397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6575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5" y="3642"/>
              <a:ext cx="39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6578" name="Line 15"/>
            <p:cNvSpPr>
              <a:spLocks noChangeShapeType="1"/>
            </p:cNvSpPr>
            <p:nvPr/>
          </p:nvSpPr>
          <p:spPr bwMode="auto">
            <a:xfrm flipV="1">
              <a:off x="1611" y="2078"/>
              <a:ext cx="1" cy="209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579" name="Group 16"/>
            <p:cNvGrpSpPr>
              <a:grpSpLocks/>
            </p:cNvGrpSpPr>
            <p:nvPr/>
          </p:nvGrpSpPr>
          <p:grpSpPr bwMode="auto">
            <a:xfrm>
              <a:off x="1489" y="2086"/>
              <a:ext cx="1517" cy="948"/>
              <a:chOff x="1489" y="2086"/>
              <a:chExt cx="1517" cy="948"/>
            </a:xfrm>
          </p:grpSpPr>
          <p:sp>
            <p:nvSpPr>
              <p:cNvPr id="66600" name="Oval 17"/>
              <p:cNvSpPr>
                <a:spLocks noChangeArrowheads="1"/>
              </p:cNvSpPr>
              <p:nvPr/>
            </p:nvSpPr>
            <p:spPr bwMode="auto">
              <a:xfrm>
                <a:off x="1489" y="2086"/>
                <a:ext cx="1490" cy="949"/>
              </a:xfrm>
              <a:prstGeom prst="ellipse">
                <a:avLst/>
              </a:prstGeom>
              <a:noFill/>
              <a:ln w="25560">
                <a:solidFill>
                  <a:srgbClr val="66660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6605" name="Picture 2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2709"/>
                <a:ext cx="398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66606" name="Picture 2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2176"/>
                <a:ext cx="398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pic>
          <p:nvPicPr>
            <p:cNvPr id="66580" name="Picture 2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7" y="2176"/>
              <a:ext cx="397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6581" name="Picture 2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7" y="2709"/>
              <a:ext cx="397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6582" name="Line 26"/>
            <p:cNvSpPr>
              <a:spLocks noChangeShapeType="1"/>
            </p:cNvSpPr>
            <p:nvPr/>
          </p:nvSpPr>
          <p:spPr bwMode="auto">
            <a:xfrm>
              <a:off x="962" y="2076"/>
              <a:ext cx="732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83" name="Rectangle 27"/>
            <p:cNvSpPr>
              <a:spLocks noChangeArrowheads="1"/>
            </p:cNvSpPr>
            <p:nvPr/>
          </p:nvSpPr>
          <p:spPr bwMode="auto">
            <a:xfrm>
              <a:off x="2140" y="2565"/>
              <a:ext cx="54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3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0</a:t>
              </a:r>
            </a:p>
          </p:txBody>
        </p:sp>
        <p:sp>
          <p:nvSpPr>
            <p:cNvPr id="66584" name="Oval 28"/>
            <p:cNvSpPr>
              <a:spLocks noChangeArrowheads="1"/>
            </p:cNvSpPr>
            <p:nvPr/>
          </p:nvSpPr>
          <p:spPr bwMode="auto">
            <a:xfrm>
              <a:off x="630" y="1282"/>
              <a:ext cx="1127" cy="1171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585" name="Group 29"/>
            <p:cNvGrpSpPr>
              <a:grpSpLocks/>
            </p:cNvGrpSpPr>
            <p:nvPr/>
          </p:nvGrpSpPr>
          <p:grpSpPr bwMode="auto">
            <a:xfrm>
              <a:off x="947" y="1596"/>
              <a:ext cx="478" cy="475"/>
              <a:chOff x="947" y="1596"/>
              <a:chExt cx="478" cy="475"/>
            </a:xfrm>
          </p:grpSpPr>
          <p:sp>
            <p:nvSpPr>
              <p:cNvPr id="66597" name="Line 30"/>
              <p:cNvSpPr>
                <a:spLocks noChangeShapeType="1"/>
              </p:cNvSpPr>
              <p:nvPr/>
            </p:nvSpPr>
            <p:spPr bwMode="auto">
              <a:xfrm flipV="1">
                <a:off x="1186" y="1599"/>
                <a:ext cx="1" cy="474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6598" name="Picture 3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8" y="1696"/>
                <a:ext cx="39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66599" name="Line 32"/>
              <p:cNvSpPr>
                <a:spLocks noChangeShapeType="1"/>
              </p:cNvSpPr>
              <p:nvPr/>
            </p:nvSpPr>
            <p:spPr bwMode="auto">
              <a:xfrm>
                <a:off x="947" y="1596"/>
                <a:ext cx="479" cy="1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86" name="Rectangle 33"/>
            <p:cNvSpPr>
              <a:spLocks noChangeArrowheads="1"/>
            </p:cNvSpPr>
            <p:nvPr/>
          </p:nvSpPr>
          <p:spPr bwMode="auto">
            <a:xfrm>
              <a:off x="896" y="2124"/>
              <a:ext cx="54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3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2</a:t>
              </a:r>
            </a:p>
          </p:txBody>
        </p:sp>
        <p:sp>
          <p:nvSpPr>
            <p:cNvPr id="66587" name="Oval 34"/>
            <p:cNvSpPr>
              <a:spLocks noChangeArrowheads="1"/>
            </p:cNvSpPr>
            <p:nvPr/>
          </p:nvSpPr>
          <p:spPr bwMode="auto">
            <a:xfrm>
              <a:off x="2711" y="1255"/>
              <a:ext cx="1127" cy="1171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8" name="Rectangle 35"/>
            <p:cNvSpPr>
              <a:spLocks noChangeArrowheads="1"/>
            </p:cNvSpPr>
            <p:nvPr/>
          </p:nvSpPr>
          <p:spPr bwMode="auto">
            <a:xfrm>
              <a:off x="3000" y="2144"/>
              <a:ext cx="54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3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Area 3</a:t>
              </a:r>
            </a:p>
          </p:txBody>
        </p:sp>
        <p:sp>
          <p:nvSpPr>
            <p:cNvPr id="66589" name="Rectangle 36"/>
            <p:cNvSpPr>
              <a:spLocks noChangeArrowheads="1"/>
            </p:cNvSpPr>
            <p:nvPr/>
          </p:nvSpPr>
          <p:spPr bwMode="auto">
            <a:xfrm>
              <a:off x="1288" y="1696"/>
              <a:ext cx="377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IR</a:t>
              </a:r>
            </a:p>
          </p:txBody>
        </p:sp>
        <p:sp>
          <p:nvSpPr>
            <p:cNvPr id="66590" name="Rectangle 37"/>
            <p:cNvSpPr>
              <a:spLocks noChangeArrowheads="1"/>
            </p:cNvSpPr>
            <p:nvPr/>
          </p:nvSpPr>
          <p:spPr bwMode="auto">
            <a:xfrm>
              <a:off x="1600" y="2385"/>
              <a:ext cx="791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ABR/BR</a:t>
              </a:r>
            </a:p>
          </p:txBody>
        </p:sp>
        <p:sp>
          <p:nvSpPr>
            <p:cNvPr id="66591" name="Rectangle 38"/>
            <p:cNvSpPr>
              <a:spLocks noChangeArrowheads="1"/>
            </p:cNvSpPr>
            <p:nvPr/>
          </p:nvSpPr>
          <p:spPr bwMode="auto">
            <a:xfrm>
              <a:off x="122" y="3327"/>
              <a:ext cx="82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3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To other AS</a:t>
              </a:r>
            </a:p>
          </p:txBody>
        </p:sp>
        <p:sp>
          <p:nvSpPr>
            <p:cNvPr id="66592" name="Rectangle 39"/>
            <p:cNvSpPr>
              <a:spLocks noChangeArrowheads="1"/>
            </p:cNvSpPr>
            <p:nvPr/>
          </p:nvSpPr>
          <p:spPr bwMode="auto">
            <a:xfrm>
              <a:off x="731" y="2975"/>
              <a:ext cx="640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84320" tIns="90360" rIns="184320" bIns="9036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ASBR</a:t>
              </a:r>
            </a:p>
          </p:txBody>
        </p:sp>
        <p:grpSp>
          <p:nvGrpSpPr>
            <p:cNvPr id="66593" name="Group 40"/>
            <p:cNvGrpSpPr>
              <a:grpSpLocks/>
            </p:cNvGrpSpPr>
            <p:nvPr/>
          </p:nvGrpSpPr>
          <p:grpSpPr bwMode="auto">
            <a:xfrm>
              <a:off x="3039" y="1594"/>
              <a:ext cx="479" cy="475"/>
              <a:chOff x="3039" y="1594"/>
              <a:chExt cx="479" cy="475"/>
            </a:xfrm>
          </p:grpSpPr>
          <p:sp>
            <p:nvSpPr>
              <p:cNvPr id="66594" name="Line 41"/>
              <p:cNvSpPr>
                <a:spLocks noChangeShapeType="1"/>
              </p:cNvSpPr>
              <p:nvPr/>
            </p:nvSpPr>
            <p:spPr bwMode="auto">
              <a:xfrm flipV="1">
                <a:off x="3280" y="1597"/>
                <a:ext cx="1" cy="474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66595" name="Picture 4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81" y="1693"/>
                <a:ext cx="398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66596" name="Line 43"/>
              <p:cNvSpPr>
                <a:spLocks noChangeShapeType="1"/>
              </p:cNvSpPr>
              <p:nvPr/>
            </p:nvSpPr>
            <p:spPr bwMode="auto">
              <a:xfrm>
                <a:off x="3039" y="1594"/>
                <a:ext cx="480" cy="1"/>
              </a:xfrm>
              <a:prstGeom prst="line">
                <a:avLst/>
              </a:prstGeom>
              <a:noFill/>
              <a:ln w="25560">
                <a:solidFill>
                  <a:srgbClr val="FF2A3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6566" name="Rectangle 45"/>
          <p:cNvSpPr>
            <a:spLocks noChangeArrowheads="1"/>
          </p:cNvSpPr>
          <p:nvPr/>
        </p:nvSpPr>
        <p:spPr bwMode="auto">
          <a:xfrm>
            <a:off x="1660525" y="5648325"/>
            <a:ext cx="685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300" b="1">
                <a:solidFill>
                  <a:srgbClr val="000000"/>
                </a:solidFill>
                <a:latin typeface="Arial" charset="0"/>
                <a:cs typeface="DejaVu Sans" charset="0"/>
              </a:rPr>
              <a:t>Area 1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1"/>
          <p:cNvGrpSpPr>
            <a:grpSpLocks/>
          </p:cNvGrpSpPr>
          <p:nvPr/>
        </p:nvGrpSpPr>
        <p:grpSpPr bwMode="auto">
          <a:xfrm>
            <a:off x="4260850" y="2476500"/>
            <a:ext cx="706438" cy="698500"/>
            <a:chOff x="2684" y="1560"/>
            <a:chExt cx="445" cy="440"/>
          </a:xfrm>
        </p:grpSpPr>
        <p:sp>
          <p:nvSpPr>
            <p:cNvPr id="68656" name="Line 2"/>
            <p:cNvSpPr>
              <a:spLocks noChangeShapeType="1"/>
            </p:cNvSpPr>
            <p:nvPr/>
          </p:nvSpPr>
          <p:spPr bwMode="auto">
            <a:xfrm flipV="1">
              <a:off x="2907" y="1564"/>
              <a:ext cx="1" cy="438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865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2" y="1652"/>
              <a:ext cx="369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8658" name="Line 4"/>
            <p:cNvSpPr>
              <a:spLocks noChangeShapeType="1"/>
            </p:cNvSpPr>
            <p:nvPr/>
          </p:nvSpPr>
          <p:spPr bwMode="auto">
            <a:xfrm>
              <a:off x="2684" y="1560"/>
              <a:ext cx="446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 Route Types</a:t>
            </a:r>
          </a:p>
        </p:txBody>
      </p:sp>
      <p:sp>
        <p:nvSpPr>
          <p:cNvPr id="6861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125913" y="3322638"/>
            <a:ext cx="4560887" cy="2808287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latin typeface="Verdana" charset="0"/>
                <a:cs typeface="Arial" charset="0"/>
              </a:rPr>
              <a:t>Intra-Area route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5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  <a:ea typeface="Arial" charset="0"/>
                <a:cs typeface="Arial" charset="0"/>
              </a:rPr>
              <a:t>All routes inside an area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  <a:cs typeface="Arial" charset="0"/>
              </a:rPr>
              <a:t>Inter-Area route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5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  <a:ea typeface="Arial" charset="0"/>
                <a:cs typeface="Arial" charset="0"/>
              </a:rPr>
              <a:t>Routes advertised from one area to another area by an ABR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45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  <a:cs typeface="Arial" charset="0"/>
              </a:rPr>
              <a:t>External route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45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latin typeface="Verdana" charset="0"/>
                <a:ea typeface="Arial" charset="0"/>
                <a:cs typeface="Arial" charset="0"/>
              </a:rPr>
              <a:t>Routes imported into OSPF from another routing protocol by an ASBR</a:t>
            </a:r>
          </a:p>
        </p:txBody>
      </p:sp>
      <p:sp>
        <p:nvSpPr>
          <p:cNvPr id="68614" name="Oval 8"/>
          <p:cNvSpPr>
            <a:spLocks noChangeArrowheads="1"/>
          </p:cNvSpPr>
          <p:nvPr/>
        </p:nvSpPr>
        <p:spPr bwMode="auto">
          <a:xfrm>
            <a:off x="1265238" y="4291013"/>
            <a:ext cx="1660525" cy="1719262"/>
          </a:xfrm>
          <a:prstGeom prst="ellipse">
            <a:avLst/>
          </a:prstGeom>
          <a:noFill/>
          <a:ln w="25560">
            <a:solidFill>
              <a:srgbClr val="6666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5" name="Line 9"/>
          <p:cNvSpPr>
            <a:spLocks noChangeShapeType="1"/>
          </p:cNvSpPr>
          <p:nvPr/>
        </p:nvSpPr>
        <p:spPr bwMode="auto">
          <a:xfrm>
            <a:off x="1611313" y="5378450"/>
            <a:ext cx="1079500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6" name="Line 10"/>
          <p:cNvSpPr>
            <a:spLocks noChangeShapeType="1"/>
          </p:cNvSpPr>
          <p:nvPr/>
        </p:nvSpPr>
        <p:spPr bwMode="auto">
          <a:xfrm flipV="1">
            <a:off x="1731963" y="5067300"/>
            <a:ext cx="1587" cy="30797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7" name="Line 11"/>
          <p:cNvSpPr>
            <a:spLocks noChangeShapeType="1"/>
          </p:cNvSpPr>
          <p:nvPr/>
        </p:nvSpPr>
        <p:spPr bwMode="auto">
          <a:xfrm flipV="1">
            <a:off x="2171700" y="5381625"/>
            <a:ext cx="1588" cy="3063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8" name="Line 12"/>
          <p:cNvSpPr>
            <a:spLocks noChangeShapeType="1"/>
          </p:cNvSpPr>
          <p:nvPr/>
        </p:nvSpPr>
        <p:spPr bwMode="auto">
          <a:xfrm flipV="1">
            <a:off x="2571750" y="5067300"/>
            <a:ext cx="1588" cy="30797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861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4821238"/>
            <a:ext cx="58578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862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4821238"/>
            <a:ext cx="58578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862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3" y="5484813"/>
            <a:ext cx="58896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8624" name="Line 18"/>
          <p:cNvSpPr>
            <a:spLocks noChangeShapeType="1"/>
          </p:cNvSpPr>
          <p:nvPr/>
        </p:nvSpPr>
        <p:spPr bwMode="auto">
          <a:xfrm flipV="1">
            <a:off x="2152650" y="3189288"/>
            <a:ext cx="1588" cy="3063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8625" name="Group 19"/>
          <p:cNvGrpSpPr>
            <a:grpSpLocks/>
          </p:cNvGrpSpPr>
          <p:nvPr/>
        </p:nvGrpSpPr>
        <p:grpSpPr bwMode="auto">
          <a:xfrm>
            <a:off x="1973263" y="3201988"/>
            <a:ext cx="2238375" cy="1389062"/>
            <a:chOff x="1243" y="2017"/>
            <a:chExt cx="1410" cy="875"/>
          </a:xfrm>
        </p:grpSpPr>
        <p:sp>
          <p:nvSpPr>
            <p:cNvPr id="68649" name="Oval 20"/>
            <p:cNvSpPr>
              <a:spLocks noChangeArrowheads="1"/>
            </p:cNvSpPr>
            <p:nvPr/>
          </p:nvSpPr>
          <p:spPr bwMode="auto">
            <a:xfrm>
              <a:off x="1243" y="2017"/>
              <a:ext cx="1384" cy="876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8654" name="Picture 2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4" y="2592"/>
              <a:ext cx="370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68655" name="Picture 2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4" y="2099"/>
              <a:ext cx="37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pic>
        <p:nvPicPr>
          <p:cNvPr id="68626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3332163"/>
            <a:ext cx="5857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8627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4116388"/>
            <a:ext cx="585787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8628" name="Line 29"/>
          <p:cNvSpPr>
            <a:spLocks noChangeShapeType="1"/>
          </p:cNvSpPr>
          <p:nvPr/>
        </p:nvSpPr>
        <p:spPr bwMode="auto">
          <a:xfrm>
            <a:off x="1195388" y="3186113"/>
            <a:ext cx="1079500" cy="15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9" name="Rectangle 30"/>
          <p:cNvSpPr>
            <a:spLocks noChangeArrowheads="1"/>
          </p:cNvSpPr>
          <p:nvPr/>
        </p:nvSpPr>
        <p:spPr bwMode="auto">
          <a:xfrm>
            <a:off x="2714625" y="3217863"/>
            <a:ext cx="6858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300" b="1">
                <a:solidFill>
                  <a:srgbClr val="000000"/>
                </a:solidFill>
                <a:latin typeface="Arial" charset="0"/>
                <a:cs typeface="DejaVu Sans" charset="0"/>
              </a:rPr>
              <a:t>Area 0</a:t>
            </a:r>
          </a:p>
        </p:txBody>
      </p:sp>
      <p:sp>
        <p:nvSpPr>
          <p:cNvPr id="68630" name="Oval 31"/>
          <p:cNvSpPr>
            <a:spLocks noChangeArrowheads="1"/>
          </p:cNvSpPr>
          <p:nvPr/>
        </p:nvSpPr>
        <p:spPr bwMode="auto">
          <a:xfrm>
            <a:off x="708025" y="2020888"/>
            <a:ext cx="1660525" cy="1716087"/>
          </a:xfrm>
          <a:prstGeom prst="ellipse">
            <a:avLst/>
          </a:prstGeom>
          <a:noFill/>
          <a:ln w="25560">
            <a:solidFill>
              <a:srgbClr val="6666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31" name="Group 32"/>
          <p:cNvGrpSpPr>
            <a:grpSpLocks/>
          </p:cNvGrpSpPr>
          <p:nvPr/>
        </p:nvGrpSpPr>
        <p:grpSpPr bwMode="auto">
          <a:xfrm>
            <a:off x="1171575" y="2481263"/>
            <a:ext cx="704850" cy="696912"/>
            <a:chOff x="738" y="1563"/>
            <a:chExt cx="444" cy="439"/>
          </a:xfrm>
        </p:grpSpPr>
        <p:sp>
          <p:nvSpPr>
            <p:cNvPr id="68646" name="Line 33"/>
            <p:cNvSpPr>
              <a:spLocks noChangeShapeType="1"/>
            </p:cNvSpPr>
            <p:nvPr/>
          </p:nvSpPr>
          <p:spPr bwMode="auto">
            <a:xfrm flipV="1">
              <a:off x="961" y="1565"/>
              <a:ext cx="1" cy="439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68647" name="Picture 3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" y="1655"/>
              <a:ext cx="368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8648" name="Line 35"/>
            <p:cNvSpPr>
              <a:spLocks noChangeShapeType="1"/>
            </p:cNvSpPr>
            <p:nvPr/>
          </p:nvSpPr>
          <p:spPr bwMode="auto">
            <a:xfrm>
              <a:off x="738" y="1563"/>
              <a:ext cx="445" cy="1"/>
            </a:xfrm>
            <a:prstGeom prst="line">
              <a:avLst/>
            </a:prstGeom>
            <a:noFill/>
            <a:ln w="25560">
              <a:solidFill>
                <a:srgbClr val="FF2A3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32" name="Rectangle 36"/>
          <p:cNvSpPr>
            <a:spLocks noChangeArrowheads="1"/>
          </p:cNvSpPr>
          <p:nvPr/>
        </p:nvSpPr>
        <p:spPr bwMode="auto">
          <a:xfrm>
            <a:off x="1158875" y="3257550"/>
            <a:ext cx="685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300" b="1">
                <a:solidFill>
                  <a:srgbClr val="000000"/>
                </a:solidFill>
                <a:latin typeface="Arial" charset="0"/>
                <a:cs typeface="DejaVu Sans" charset="0"/>
              </a:rPr>
              <a:t>Area 2</a:t>
            </a:r>
          </a:p>
        </p:txBody>
      </p:sp>
      <p:sp>
        <p:nvSpPr>
          <p:cNvPr id="68633" name="Oval 37"/>
          <p:cNvSpPr>
            <a:spLocks noChangeArrowheads="1"/>
          </p:cNvSpPr>
          <p:nvPr/>
        </p:nvSpPr>
        <p:spPr bwMode="auto">
          <a:xfrm>
            <a:off x="3776663" y="1981200"/>
            <a:ext cx="1660525" cy="1717675"/>
          </a:xfrm>
          <a:prstGeom prst="ellipse">
            <a:avLst/>
          </a:prstGeom>
          <a:noFill/>
          <a:ln w="25560">
            <a:solidFill>
              <a:srgbClr val="6666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4" name="Rectangle 38"/>
          <p:cNvSpPr>
            <a:spLocks noChangeArrowheads="1"/>
          </p:cNvSpPr>
          <p:nvPr/>
        </p:nvSpPr>
        <p:spPr bwMode="auto">
          <a:xfrm>
            <a:off x="4355976" y="2060848"/>
            <a:ext cx="685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300" b="1" dirty="0">
                <a:solidFill>
                  <a:srgbClr val="000000"/>
                </a:solidFill>
                <a:latin typeface="Arial" charset="0"/>
                <a:cs typeface="DejaVu Sans" charset="0"/>
              </a:rPr>
              <a:t>Area 3</a:t>
            </a:r>
          </a:p>
        </p:txBody>
      </p:sp>
      <p:sp>
        <p:nvSpPr>
          <p:cNvPr id="68635" name="Rectangle 39"/>
          <p:cNvSpPr>
            <a:spLocks noChangeArrowheads="1"/>
          </p:cNvSpPr>
          <p:nvPr/>
        </p:nvSpPr>
        <p:spPr bwMode="auto">
          <a:xfrm>
            <a:off x="1862138" y="2627313"/>
            <a:ext cx="1825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36" name="Rectangle 40"/>
          <p:cNvSpPr>
            <a:spLocks noChangeArrowheads="1"/>
          </p:cNvSpPr>
          <p:nvPr/>
        </p:nvSpPr>
        <p:spPr bwMode="auto">
          <a:xfrm>
            <a:off x="2495550" y="3810000"/>
            <a:ext cx="6223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ABR</a:t>
            </a:r>
          </a:p>
        </p:txBody>
      </p:sp>
      <p:sp>
        <p:nvSpPr>
          <p:cNvPr id="68637" name="Rectangle 41"/>
          <p:cNvSpPr>
            <a:spLocks noChangeArrowheads="1"/>
          </p:cNvSpPr>
          <p:nvPr/>
        </p:nvSpPr>
        <p:spPr bwMode="auto">
          <a:xfrm>
            <a:off x="1588" y="5022850"/>
            <a:ext cx="111601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300" b="1">
                <a:solidFill>
                  <a:srgbClr val="000000"/>
                </a:solidFill>
                <a:latin typeface="Arial" charset="0"/>
                <a:cs typeface="DejaVu Sans" charset="0"/>
              </a:rPr>
              <a:t>To other AS</a:t>
            </a:r>
          </a:p>
        </p:txBody>
      </p:sp>
      <p:sp>
        <p:nvSpPr>
          <p:cNvPr id="68638" name="Rectangle 42"/>
          <p:cNvSpPr>
            <a:spLocks noChangeArrowheads="1"/>
          </p:cNvSpPr>
          <p:nvPr/>
        </p:nvSpPr>
        <p:spPr bwMode="auto">
          <a:xfrm>
            <a:off x="912813" y="4506913"/>
            <a:ext cx="828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ASBR</a:t>
            </a:r>
          </a:p>
        </p:txBody>
      </p:sp>
      <p:sp>
        <p:nvSpPr>
          <p:cNvPr id="68642" name="Line 46"/>
          <p:cNvSpPr>
            <a:spLocks noChangeShapeType="1"/>
          </p:cNvSpPr>
          <p:nvPr/>
        </p:nvSpPr>
        <p:spPr bwMode="auto">
          <a:xfrm>
            <a:off x="2281238" y="3709988"/>
            <a:ext cx="257175" cy="1714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43" name="Line 47"/>
          <p:cNvSpPr>
            <a:spLocks noChangeShapeType="1"/>
          </p:cNvSpPr>
          <p:nvPr/>
        </p:nvSpPr>
        <p:spPr bwMode="auto">
          <a:xfrm flipV="1">
            <a:off x="2281238" y="3965575"/>
            <a:ext cx="257175" cy="1746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45" name="Rectangle 49"/>
          <p:cNvSpPr>
            <a:spLocks noChangeArrowheads="1"/>
          </p:cNvSpPr>
          <p:nvPr/>
        </p:nvSpPr>
        <p:spPr bwMode="auto">
          <a:xfrm>
            <a:off x="1143000" y="5486400"/>
            <a:ext cx="685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300" b="1">
                <a:solidFill>
                  <a:srgbClr val="000000"/>
                </a:solidFill>
                <a:latin typeface="Arial" charset="0"/>
                <a:cs typeface="DejaVu Sans" charset="0"/>
              </a:rPr>
              <a:t>Area 1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Route Authentication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Now recommended to use route authentication for OSPF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…and all other routing protocols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Verdana" charset="0"/>
                <a:cs typeface="Arial" charset="0"/>
              </a:rPr>
              <a:t>Susceptible to denial of service attacks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OSPF runs on TCP/IP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Automatic neighbour discovery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Verdana" charset="0"/>
                <a:cs typeface="Arial" charset="0"/>
              </a:rPr>
              <a:t>Route authentication – Cisco example: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>
                <a:latin typeface="Courier New" charset="0"/>
                <a:cs typeface="Arial" charset="0"/>
              </a:rPr>
              <a:t>router ospf &lt;pid&gt;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>
                <a:latin typeface="Courier New" charset="0"/>
                <a:cs typeface="Arial" charset="0"/>
              </a:rPr>
              <a:t> network 192.0.2.0 0.0.0.255 area 0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>
                <a:latin typeface="Courier New" charset="0"/>
                <a:cs typeface="Arial" charset="0"/>
              </a:rPr>
              <a:t> area 0 authentication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>
                <a:latin typeface="Courier New" charset="0"/>
                <a:cs typeface="Arial" charset="0"/>
              </a:rPr>
              <a:t>interface ethernet 0/0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1">
                <a:latin typeface="Courier New" charset="0"/>
                <a:cs typeface="Arial" charset="0"/>
              </a:rPr>
              <a:t> ip ospf authentication-key &lt;password&gt;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Equal Cost Multipath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If </a:t>
            </a:r>
            <a:r>
              <a:rPr lang="en-US" i="1">
                <a:latin typeface="Verdana" charset="0"/>
                <a:cs typeface="Arial" charset="0"/>
              </a:rPr>
              <a:t>n</a:t>
            </a:r>
            <a:r>
              <a:rPr lang="en-US">
                <a:latin typeface="Verdana" charset="0"/>
                <a:cs typeface="Arial" charset="0"/>
              </a:rPr>
              <a:t> paths to same destination have equal cost, OSPF will install </a:t>
            </a:r>
            <a:r>
              <a:rPr lang="en-US" i="1">
                <a:latin typeface="Verdana" charset="0"/>
                <a:cs typeface="Arial" charset="0"/>
              </a:rPr>
              <a:t>n</a:t>
            </a:r>
            <a:r>
              <a:rPr lang="en-US">
                <a:latin typeface="Verdana" charset="0"/>
                <a:cs typeface="Arial" charset="0"/>
              </a:rPr>
              <a:t> entries in the forwarding table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Loadsharing over the </a:t>
            </a:r>
            <a:r>
              <a:rPr lang="en-GB" i="1">
                <a:latin typeface="Verdana" charset="0"/>
                <a:ea typeface="Arial" charset="0"/>
                <a:cs typeface="Arial" charset="0"/>
              </a:rPr>
              <a:t>n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 paths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Useful for expanding links across an ISP backbone</a:t>
            </a:r>
          </a:p>
          <a:p>
            <a:pPr marL="1141413" lvl="2" indent="-227013" eaLnBrk="1" hangingPunct="1">
              <a:buClr>
                <a:srgbClr val="99CC00"/>
              </a:buClr>
              <a:buSzPct val="6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Don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’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t need to use hardware multiplexors</a:t>
            </a:r>
          </a:p>
          <a:p>
            <a:pPr marL="1141413" lvl="2" indent="-227013" eaLnBrk="1" hangingPunct="1">
              <a:buClr>
                <a:srgbClr val="99CC00"/>
              </a:buClr>
              <a:buSzPct val="6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Don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’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t need to use static routing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Summary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Link State Protocol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Shortest Path First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OSPF operation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Broadcast networks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Designated and Backup Designated Router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Advanced Topics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Areas, router classification, external networks, authentication, multipath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212725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800">
                <a:latin typeface="Garamond" charset="0"/>
                <a:cs typeface="Arial" charset="0"/>
              </a:rPr>
              <a:t>OSPFv3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314700"/>
            <a:ext cx="6400800" cy="2209800"/>
          </a:xfrm>
        </p:spPr>
        <p:txBody>
          <a:bodyPr anchor="ctr"/>
          <a:lstStyle/>
          <a:p>
            <a:pPr marL="0" indent="0" algn="ctr" eaLnBrk="1" hangingPunct="1">
              <a:spcBef>
                <a:spcPts val="750"/>
              </a:spcBef>
            </a:pPr>
            <a:endParaRPr lang="en-US" sz="3000"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OSPFv3 overview</a:t>
            </a: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OSPF for IPv6 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Based on OSPFv2, with enhancements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Distributes IPv6 prefixes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Can distribute IPv4 prefixes (if supported)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Runs directly over IPv6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“Ships in the night” with OSPFv2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OSPFv3 / OSPFv2 Similarities</a:t>
            </a: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Basic packet types 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Hello, DBD, LSR, LSU, LSA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Mechanisms for neighbor discovery and adjacency formation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Interface types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P2P, P2MP, Broadcast, NBMA, Virtual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LSA flooding and aging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Nearly identical LSA types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v2, v3 Differences</a:t>
            </a: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solidFill>
                  <a:srgbClr val="FF0000"/>
                </a:solidFill>
                <a:latin typeface="Verdana" charset="0"/>
                <a:cs typeface="Arial" charset="0"/>
              </a:rPr>
              <a:t>OSPFv3 runs on a Link instead of per IP Subnet 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A link by definition is a medium over which two nodes can communicate at link layer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In IPv6 multiple IP subnets can be assigned to a link and two nodes in different subnets can communicate over this link. Therefore, OSPFv3 runs per link instead of per IP subnet.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u="sng">
                <a:latin typeface="Verdana" charset="0"/>
                <a:cs typeface="Arial" charset="0"/>
              </a:rPr>
              <a:t>This is specific to (earlier versions of) IOS.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v2, v3 Differences (Cont.)</a:t>
            </a: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solidFill>
                  <a:srgbClr val="FF0000"/>
                </a:solidFill>
                <a:latin typeface="Verdana" charset="0"/>
                <a:cs typeface="Arial" charset="0"/>
              </a:rPr>
              <a:t>Separation of prefix &amp; topology information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OSPFv2 carries IP address information in Type 1 &amp; Type 2 LSA’s.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Makes routers announce both their IP addresses and topology information in the same LSA’s.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A change in an IP address means a Type 1 LSA is originated. But because Type 1 LSA’s also carry topology information, a full SPF is run in the local OSPF area – unnecessary; only IP address is affected.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So only Type 3, 4, 5 and 7 LSA’s trigger PRC in OSPFv2, as their only purpose is to signal prefix information (external areas).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 Background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Developed by IETF – RFC1247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Designed for Internet TCP/IP environment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OSPF v2 described in RFC2328/STD54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For IPv4 only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OSPF v3 described in RFC2740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Mainly for IPv6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Supports the IPv4 address family also 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Link state/Shortest Path First Technology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Dynamic Routing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Fast Convergence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Route authentication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v2, v3 Differences (Cont.)</a:t>
            </a: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solidFill>
                  <a:srgbClr val="FF0000"/>
                </a:solidFill>
                <a:latin typeface="Verdana" charset="0"/>
                <a:cs typeface="Arial" charset="0"/>
              </a:rPr>
              <a:t>Generalization of Flooding Scope 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In OSPFv3 there are three flooding scope for LSAs (link-local scope, area scope, AS scope) and they are coded in LS type explicitly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In OSPFv2 initially only area and AS wide flooding was defined; later opaque LSAs introduced link local scope as well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400">
              <a:latin typeface="Verdana" charset="0"/>
              <a:cs typeface="Arial" charset="0"/>
            </a:endParaRP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400"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v2, v3 Differences (Cont.)</a:t>
            </a: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solidFill>
                  <a:srgbClr val="FF0000"/>
                </a:solidFill>
                <a:latin typeface="Verdana" charset="0"/>
                <a:cs typeface="Arial" charset="0"/>
              </a:rPr>
              <a:t>Explicit Handling of Unknown LSA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The handling of unknown LSA is coded via U-bit in LS type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When U bit is set, the LSA is flooded with the corresponding flooding scope, as if it was understood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When U bit is clear, the LSA is flooded with link local scope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In v2 unknown LSA were discarded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400">
              <a:latin typeface="Verdana" charset="0"/>
              <a:cs typeface="Arial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400"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v2, v3 Differences (Cont.)</a:t>
            </a: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solidFill>
                  <a:srgbClr val="FF0000"/>
                </a:solidFill>
                <a:latin typeface="Verdana" charset="0"/>
                <a:cs typeface="Arial" charset="0"/>
              </a:rPr>
              <a:t>Authentication is Removed from OSPF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Authentication in OSPFv3 has been removed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>
                <a:latin typeface="Verdana" charset="0"/>
                <a:ea typeface="Arial" charset="0"/>
                <a:cs typeface="Arial" charset="0"/>
              </a:rPr>
              <a:t>OSPFv3 relies on IPv6 authentication header since OSPFv3 runs over IPv6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AuthType and Authentication field in the OSPF packet header have been suppressed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AH (Authentication Header) provides authentication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ESP (Encapsulating Security Payload) provides encryption &amp; integrity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ESP, if used alone, provides both authentication and encryption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AH supported from 12.3T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ESP supported from 12.4T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v2, v3 Differences (Cont.)</a:t>
            </a: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solidFill>
                  <a:srgbClr val="FF0000"/>
                </a:solidFill>
                <a:latin typeface="Verdana" charset="0"/>
                <a:cs typeface="Arial" charset="0"/>
              </a:rPr>
              <a:t>OSPF Packet format has been changed 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The mask field has been removed from Hello packet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>
                <a:latin typeface="Verdana" charset="0"/>
                <a:cs typeface="Arial" charset="0"/>
              </a:rPr>
              <a:t>IPv6 prefix is only present in payload of Link State update packet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>
              <a:latin typeface="Verdana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Garamond" charset="0"/>
                <a:cs typeface="Arial" charset="0"/>
              </a:rPr>
              <a:t>Configuring </a:t>
            </a:r>
            <a:r>
              <a:rPr lang="en-US">
                <a:latin typeface="Garamond" charset="0"/>
                <a:cs typeface="Arial" charset="0"/>
              </a:rPr>
              <a:t>OSPFv3</a:t>
            </a:r>
            <a:r>
              <a:rPr lang="en-GB">
                <a:latin typeface="Garamond" charset="0"/>
                <a:cs typeface="Arial" charset="0"/>
              </a:rPr>
              <a:t> in Cisco IOS</a:t>
            </a: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5257800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Similar to OSPFv2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Prefixing existing Interface and Exec mode commands with “</a:t>
            </a:r>
            <a:r>
              <a:rPr lang="en-US" b="1">
                <a:latin typeface="Courier New" charset="0"/>
                <a:ea typeface="Arial" charset="0"/>
                <a:cs typeface="Arial" charset="0"/>
              </a:rPr>
              <a:t>ipv6</a:t>
            </a:r>
            <a:r>
              <a:rPr lang="en-US">
                <a:latin typeface="Verdana" charset="0"/>
                <a:ea typeface="Arial" charset="0"/>
                <a:cs typeface="Arial" charset="0"/>
              </a:rPr>
              <a:t>”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Interfaces configured directly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Replaces  </a:t>
            </a:r>
            <a:r>
              <a:rPr lang="en-US" b="1">
                <a:latin typeface="Courier New" charset="0"/>
                <a:ea typeface="Arial" charset="0"/>
                <a:cs typeface="Arial" charset="0"/>
              </a:rPr>
              <a:t>network</a:t>
            </a:r>
            <a:r>
              <a:rPr lang="en-US">
                <a:latin typeface="Verdana" charset="0"/>
                <a:ea typeface="Arial" charset="0"/>
                <a:cs typeface="Arial" charset="0"/>
              </a:rPr>
              <a:t>  command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(Also available in OSPFv2 from IOS 12.4 and most recent 12.0S and 12.2SB, 12.2SR releases).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(Called the “Area Command in Interface Mode for OSPFv2” feature).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“Native” IPv6 router mode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Not a sub-mode of  </a:t>
            </a:r>
            <a:r>
              <a:rPr lang="en-US" b="1">
                <a:latin typeface="Courier New" charset="0"/>
                <a:ea typeface="Arial" charset="0"/>
                <a:cs typeface="Arial" charset="0"/>
              </a:rPr>
              <a:t>router ospf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Garamond" charset="0"/>
                <a:cs typeface="Arial" charset="0"/>
              </a:rPr>
              <a:t>Configuration modes in OSPFv3</a:t>
            </a:r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3486150"/>
          </a:xfrm>
        </p:spPr>
        <p:txBody>
          <a:bodyPr/>
          <a:lstStyle/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Entering </a:t>
            </a:r>
            <a:r>
              <a:rPr lang="en-US" sz="2000">
                <a:latin typeface="Verdana" charset="0"/>
                <a:cs typeface="Arial" charset="0"/>
              </a:rPr>
              <a:t>r</a:t>
            </a:r>
            <a:r>
              <a:rPr lang="en-GB" sz="2000">
                <a:latin typeface="Verdana" charset="0"/>
                <a:cs typeface="Arial" charset="0"/>
              </a:rPr>
              <a:t>outer mode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[no] ipv6 router ospf &lt;process ID&gt;</a:t>
            </a:r>
          </a:p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latin typeface="Verdana" charset="0"/>
                <a:cs typeface="Arial" charset="0"/>
              </a:rPr>
              <a:t>Entering</a:t>
            </a:r>
            <a:r>
              <a:rPr lang="en-GB" sz="2000">
                <a:latin typeface="Verdana" charset="0"/>
                <a:cs typeface="Arial" charset="0"/>
              </a:rPr>
              <a:t> </a:t>
            </a:r>
            <a:r>
              <a:rPr lang="en-US" sz="2000">
                <a:latin typeface="Verdana" charset="0"/>
                <a:cs typeface="Arial" charset="0"/>
              </a:rPr>
              <a:t>i</a:t>
            </a:r>
            <a:r>
              <a:rPr lang="en-GB" sz="2000">
                <a:latin typeface="Verdana" charset="0"/>
                <a:cs typeface="Arial" charset="0"/>
              </a:rPr>
              <a:t>nterface mode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[no] </a:t>
            </a:r>
            <a:r>
              <a:rPr lang="en-GB" sz="1800" b="1">
                <a:latin typeface="Courier New" charset="0"/>
                <a:cs typeface="Arial" charset="0"/>
              </a:rPr>
              <a:t>ipv6 ospf &lt;process ID&gt; </a:t>
            </a:r>
            <a:r>
              <a:rPr lang="en-US" sz="1800" b="1">
                <a:latin typeface="Courier New" charset="0"/>
                <a:cs typeface="Arial" charset="0"/>
              </a:rPr>
              <a:t>area &lt;area ID&gt;</a:t>
            </a:r>
          </a:p>
          <a:p>
            <a:pPr marL="341313" indent="-341313" eaLnBrk="1" hangingPunct="1">
              <a:spcBef>
                <a:spcPts val="5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cs typeface="Arial" charset="0"/>
              </a:rPr>
              <a:t>Exec mode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show ipv6 ospf [&lt;process ID&gt;]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clear ipv6 ospf [&lt;process ID&gt;]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1">
              <a:latin typeface="Courier New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OSPFv3</a:t>
            </a:r>
            <a:r>
              <a:rPr lang="en-GB">
                <a:latin typeface="Garamond" charset="0"/>
                <a:cs typeface="Arial" charset="0"/>
              </a:rPr>
              <a:t> Specific Attributes </a:t>
            </a:r>
            <a:r>
              <a:rPr lang="en-US">
                <a:latin typeface="Garamond" charset="0"/>
                <a:cs typeface="Arial" charset="0"/>
              </a:rPr>
              <a:t>– IOS</a:t>
            </a: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Configuring area range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[no] area &lt;area ID&gt; range &lt;prefix&gt;/&lt;prefix length&gt; 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Showing new LSA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show ipv6 ospf [&lt;process ID&gt;] database link 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show ipv6 ospf [&lt;process ID&gt;] database prefix 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Configuring authentication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latin typeface="Verdana" charset="0"/>
                <a:ea typeface="Arial" charset="0"/>
                <a:cs typeface="Arial" charset="0"/>
              </a:rPr>
              <a:t>Under ipv6 router ospf: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area 0 authentication ipsec spi 256 md5 &lt;passwd&gt; 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latin typeface="Verdana" charset="0"/>
                <a:ea typeface="Arial" charset="0"/>
                <a:cs typeface="Arial" charset="0"/>
              </a:rPr>
              <a:t>Under interface: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>
                <a:latin typeface="Courier New" charset="0"/>
                <a:cs typeface="Arial" charset="0"/>
              </a:rPr>
              <a:t>ipv6 ospf authentication ipsec spi 256 md5 &lt;passwd&gt;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"/>
          <p:cNvSpPr txBox="1">
            <a:spLocks noChangeArrowheads="1"/>
          </p:cNvSpPr>
          <p:nvPr/>
        </p:nvSpPr>
        <p:spPr bwMode="auto">
          <a:xfrm>
            <a:off x="533400" y="1905000"/>
            <a:ext cx="4495800" cy="4648200"/>
          </a:xfrm>
          <a:prstGeom prst="rect">
            <a:avLst/>
          </a:prstGeom>
          <a:solidFill>
            <a:srgbClr val="CC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Router1#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interface POS1/1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2001:db8:FFFF:1::1/64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ospf 100 area 0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!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interface POS2/0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2001:db8:1:1::2/64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ospf 100 area 1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!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ipv6 router ospf 100</a:t>
            </a:r>
          </a:p>
          <a:p>
            <a:pPr eaLnBrk="1" hangingPunct="1"/>
            <a:endParaRPr lang="fr-CA" sz="1600" b="1">
              <a:solidFill>
                <a:srgbClr val="000000"/>
              </a:solidFill>
              <a:latin typeface="Courier New" charset="0"/>
              <a:cs typeface="DejaVu Sans" charset="0"/>
            </a:endParaRPr>
          </a:p>
          <a:p>
            <a:pPr eaLnBrk="1" hangingPunct="1"/>
            <a:endParaRPr lang="fr-CA" sz="1600" b="1">
              <a:solidFill>
                <a:srgbClr val="000000"/>
              </a:solidFill>
              <a:latin typeface="Courier New" charset="0"/>
              <a:cs typeface="DejaVu Sans" charset="0"/>
            </a:endParaRP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Router2#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interface POS3/0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2001:db8:1:1::1/64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ospf 100 area 1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!  </a:t>
            </a:r>
          </a:p>
          <a:p>
            <a:pPr eaLnBrk="1" hangingPunct="1"/>
            <a:r>
              <a:rPr lang="fr-CA" sz="16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ipv6 router ospf 100</a:t>
            </a:r>
          </a:p>
          <a:p>
            <a:pPr eaLnBrk="1" hangingPunct="1"/>
            <a:endParaRPr lang="fr-CA" sz="1600" b="1">
              <a:solidFill>
                <a:srgbClr val="000000"/>
              </a:solidFill>
              <a:latin typeface="Courier New" charset="0"/>
              <a:cs typeface="DejaVu Sans" charset="0"/>
            </a:endParaRPr>
          </a:p>
        </p:txBody>
      </p:sp>
      <p:pic>
        <p:nvPicPr>
          <p:cNvPr id="1013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4572000"/>
            <a:ext cx="4017962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13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9095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138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ZA">
                <a:latin typeface="Garamond" charset="0"/>
                <a:cs typeface="Arial" charset="0"/>
              </a:rPr>
              <a:t>OSPFv3 Configuration Example</a:t>
            </a:r>
          </a:p>
        </p:txBody>
      </p:sp>
      <p:sp>
        <p:nvSpPr>
          <p:cNvPr id="101382" name="Text Box 5"/>
          <p:cNvSpPr txBox="1">
            <a:spLocks noChangeArrowheads="1"/>
          </p:cNvSpPr>
          <p:nvPr/>
        </p:nvSpPr>
        <p:spPr bwMode="auto">
          <a:xfrm>
            <a:off x="5638800" y="5105400"/>
            <a:ext cx="27432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GB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2001:db8</a:t>
            </a:r>
            <a:r>
              <a:rPr lang="en-US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:ffff:1::1/64</a:t>
            </a:r>
          </a:p>
        </p:txBody>
      </p:sp>
      <p:sp>
        <p:nvSpPr>
          <p:cNvPr id="101383" name="Text Box 6"/>
          <p:cNvSpPr txBox="1">
            <a:spLocks noChangeArrowheads="1"/>
          </p:cNvSpPr>
          <p:nvPr/>
        </p:nvSpPr>
        <p:spPr bwMode="auto">
          <a:xfrm>
            <a:off x="4800600" y="3276600"/>
            <a:ext cx="31242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GB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2001:db8:1:1::1/64</a:t>
            </a:r>
          </a:p>
        </p:txBody>
      </p:sp>
      <p:sp>
        <p:nvSpPr>
          <p:cNvPr id="101384" name="Text Box 7"/>
          <p:cNvSpPr txBox="1">
            <a:spLocks noChangeArrowheads="1"/>
          </p:cNvSpPr>
          <p:nvPr/>
        </p:nvSpPr>
        <p:spPr bwMode="auto">
          <a:xfrm>
            <a:off x="6858000" y="3970338"/>
            <a:ext cx="137318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POS2/0</a:t>
            </a:r>
          </a:p>
        </p:txBody>
      </p:sp>
      <p:sp>
        <p:nvSpPr>
          <p:cNvPr id="101385" name="Text Box 8"/>
          <p:cNvSpPr txBox="1">
            <a:spLocks noChangeArrowheads="1"/>
          </p:cNvSpPr>
          <p:nvPr/>
        </p:nvSpPr>
        <p:spPr bwMode="auto">
          <a:xfrm>
            <a:off x="6932613" y="4678363"/>
            <a:ext cx="137477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POS1/1</a:t>
            </a:r>
          </a:p>
        </p:txBody>
      </p:sp>
      <p:sp>
        <p:nvSpPr>
          <p:cNvPr id="101386" name="Line 9"/>
          <p:cNvSpPr>
            <a:spLocks noChangeShapeType="1"/>
          </p:cNvSpPr>
          <p:nvPr/>
        </p:nvSpPr>
        <p:spPr bwMode="auto">
          <a:xfrm>
            <a:off x="6858000" y="3284538"/>
            <a:ext cx="1588" cy="10318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7" name="Text Box 10"/>
          <p:cNvSpPr txBox="1">
            <a:spLocks noChangeArrowheads="1"/>
          </p:cNvSpPr>
          <p:nvPr/>
        </p:nvSpPr>
        <p:spPr bwMode="auto">
          <a:xfrm>
            <a:off x="5334000" y="427513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fr-CA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Router1</a:t>
            </a:r>
          </a:p>
        </p:txBody>
      </p:sp>
      <p:pic>
        <p:nvPicPr>
          <p:cNvPr id="101388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88" y="2820988"/>
            <a:ext cx="9032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1389" name="Rectangle 12"/>
          <p:cNvSpPr>
            <a:spLocks noChangeArrowheads="1"/>
          </p:cNvSpPr>
          <p:nvPr/>
        </p:nvSpPr>
        <p:spPr bwMode="auto">
          <a:xfrm>
            <a:off x="6554788" y="2362200"/>
            <a:ext cx="11176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880" tIns="46440" rIns="92880" bIns="464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  <a:cs typeface="DejaVu Sans" charset="0"/>
              </a:rPr>
              <a:t>Area 1</a:t>
            </a:r>
          </a:p>
        </p:txBody>
      </p:sp>
      <p:sp>
        <p:nvSpPr>
          <p:cNvPr id="101390" name="Rectangle 13"/>
          <p:cNvSpPr>
            <a:spLocks noChangeArrowheads="1"/>
          </p:cNvSpPr>
          <p:nvPr/>
        </p:nvSpPr>
        <p:spPr bwMode="auto">
          <a:xfrm>
            <a:off x="6478588" y="5715000"/>
            <a:ext cx="11176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880" tIns="46440" rIns="92880" bIns="464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>
                <a:solidFill>
                  <a:srgbClr val="000000"/>
                </a:solidFill>
                <a:latin typeface="Arial" charset="0"/>
                <a:cs typeface="DejaVu Sans" charset="0"/>
              </a:rPr>
              <a:t>Area 0</a:t>
            </a:r>
          </a:p>
        </p:txBody>
      </p:sp>
      <p:sp>
        <p:nvSpPr>
          <p:cNvPr id="101391" name="Text Box 14"/>
          <p:cNvSpPr txBox="1">
            <a:spLocks noChangeArrowheads="1"/>
          </p:cNvSpPr>
          <p:nvPr/>
        </p:nvSpPr>
        <p:spPr bwMode="auto">
          <a:xfrm>
            <a:off x="5410200" y="25908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125"/>
              </a:spcBef>
            </a:pPr>
            <a:r>
              <a:rPr lang="fr-CA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Router2</a:t>
            </a:r>
          </a:p>
        </p:txBody>
      </p:sp>
      <p:sp>
        <p:nvSpPr>
          <p:cNvPr id="101392" name="Text Box 15"/>
          <p:cNvSpPr txBox="1">
            <a:spLocks noChangeArrowheads="1"/>
          </p:cNvSpPr>
          <p:nvPr/>
        </p:nvSpPr>
        <p:spPr bwMode="auto">
          <a:xfrm>
            <a:off x="6858000" y="3276600"/>
            <a:ext cx="13731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US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POS3/0</a:t>
            </a:r>
          </a:p>
        </p:txBody>
      </p:sp>
      <p:sp>
        <p:nvSpPr>
          <p:cNvPr id="101393" name="Text Box 16"/>
          <p:cNvSpPr txBox="1">
            <a:spLocks noChangeArrowheads="1"/>
          </p:cNvSpPr>
          <p:nvPr/>
        </p:nvSpPr>
        <p:spPr bwMode="auto">
          <a:xfrm>
            <a:off x="4876800" y="3886200"/>
            <a:ext cx="31242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GB" sz="1600" b="1">
                <a:solidFill>
                  <a:srgbClr val="000000"/>
                </a:solidFill>
                <a:latin typeface="Arial" charset="0"/>
                <a:cs typeface="DejaVu Sans" charset="0"/>
              </a:rPr>
              <a:t>2001:db8:1:1::2/64</a:t>
            </a:r>
          </a:p>
        </p:txBody>
      </p:sp>
      <p:pic>
        <p:nvPicPr>
          <p:cNvPr id="101394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738" y="4198938"/>
            <a:ext cx="9064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ZA">
                <a:latin typeface="Garamond" charset="0"/>
                <a:cs typeface="Arial" charset="0"/>
              </a:rPr>
              <a:t>OSPFv3 entries in Routing Table</a:t>
            </a:r>
          </a:p>
        </p:txBody>
      </p:sp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228600" y="1828800"/>
            <a:ext cx="8572500" cy="3879850"/>
          </a:xfrm>
          <a:prstGeom prst="rect">
            <a:avLst/>
          </a:prstGeom>
          <a:solidFill>
            <a:srgbClr val="CC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Router2#sh ipv6 route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IPv6 Routing Table - 5 entries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Codes: C - Connected, L - Local, S - Static, R - RIP, B - BGP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  U - Per-user Static route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  I1 - ISIS L1, I2 - ISIS L2, IA - ISIS interarea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  O - OSPF intra, OI - OSPF inter, OE1 - OSPF ext 1, OE2 - OSPF ext 2</a:t>
            </a:r>
          </a:p>
          <a:p>
            <a:pPr eaLnBrk="1" hangingPunct="1"/>
            <a:r>
              <a:rPr lang="en-US" sz="1500" b="1">
                <a:solidFill>
                  <a:srgbClr val="FF0000"/>
                </a:solidFill>
                <a:latin typeface="Courier New" charset="0"/>
                <a:cs typeface="DejaVu Sans" charset="0"/>
              </a:rPr>
              <a:t>OI  2001:db8:FFFF:1::/64 [110/2]</a:t>
            </a:r>
          </a:p>
          <a:p>
            <a:pPr eaLnBrk="1" hangingPunct="1"/>
            <a:r>
              <a:rPr lang="en-US" sz="1500" b="1">
                <a:solidFill>
                  <a:srgbClr val="FF0000"/>
                </a:solidFill>
                <a:latin typeface="Courier New" charset="0"/>
                <a:cs typeface="DejaVu Sans" charset="0"/>
              </a:rPr>
              <a:t>     via FE80::2D0:FFFF:FE60:DFFF, POS3/0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C   2001:db8:1:1::/64 [0/0]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via ::, POS3/0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L   2001:db8:1:1::1/128 [0/0]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via ::, POS3/0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L   FE80::/10 [0/0]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via ::, Null0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L   FF00::/8 [0/0]</a:t>
            </a:r>
          </a:p>
          <a:p>
            <a:pPr eaLnBrk="1" hangingPunct="1"/>
            <a:r>
              <a:rPr lang="en-US" sz="15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    via ::, Null0</a:t>
            </a:r>
          </a:p>
          <a:p>
            <a:pPr eaLnBrk="1" hangingPunct="1"/>
            <a:endParaRPr lang="en-US" sz="1500" b="1">
              <a:solidFill>
                <a:srgbClr val="000000"/>
              </a:solidFill>
              <a:latin typeface="Courier New" charset="0"/>
              <a:cs typeface="DejaVu San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1"/>
          <p:cNvSpPr txBox="1">
            <a:spLocks noChangeArrowheads="1"/>
          </p:cNvSpPr>
          <p:nvPr/>
        </p:nvSpPr>
        <p:spPr bwMode="auto">
          <a:xfrm>
            <a:off x="304800" y="1806575"/>
            <a:ext cx="4352925" cy="2111375"/>
          </a:xfrm>
          <a:prstGeom prst="rect">
            <a:avLst/>
          </a:prstGeom>
          <a:solidFill>
            <a:srgbClr val="CC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3080" tIns="36360" rIns="73080" bIns="3636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0000"/>
                </a:solidFill>
                <a:latin typeface="Courier New" charset="0"/>
                <a:cs typeface="DejaVu Sans" charset="0"/>
              </a:rPr>
              <a:t>On Router1: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interface Tunnel0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no ip address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200</a:t>
            </a:r>
            <a:r>
              <a:rPr lang="en-GB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1</a:t>
            </a:r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:</a:t>
            </a:r>
            <a:r>
              <a:rPr lang="en-GB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db8</a:t>
            </a:r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:1::1/64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FE80::10:7BC2:ACC9:10 link-local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router ospf 1 area 0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tunnel source 10.42.1.1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tunnel destination 1</a:t>
            </a:r>
            <a:r>
              <a:rPr lang="en-GB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0</a:t>
            </a:r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.42.2.1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tunnel mode ipv6ip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!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ipv6 router ospf 1 </a:t>
            </a:r>
          </a:p>
        </p:txBody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304800" y="4397375"/>
            <a:ext cx="4352925" cy="2111375"/>
          </a:xfrm>
          <a:prstGeom prst="rect">
            <a:avLst/>
          </a:prstGeom>
          <a:solidFill>
            <a:srgbClr val="CC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3080" tIns="36360" rIns="73080" bIns="3636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0000"/>
                </a:solidFill>
                <a:latin typeface="Courier New" charset="0"/>
                <a:cs typeface="DejaVu Sans" charset="0"/>
              </a:rPr>
              <a:t>On Router2: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interface Tunnel0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no ip address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200</a:t>
            </a:r>
            <a:r>
              <a:rPr lang="en-GB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1</a:t>
            </a:r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:</a:t>
            </a:r>
            <a:r>
              <a:rPr lang="en-GB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db8</a:t>
            </a:r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:1::2/64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address FE80::10:7BC2:B280:11 link-local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ipv6 router ospf 1 area 0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tunnel source 10.42.2.1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tunnel destination 1</a:t>
            </a:r>
            <a:r>
              <a:rPr lang="en-GB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0</a:t>
            </a:r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.42.1.1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 tunnel mode ipv6ip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!</a:t>
            </a:r>
          </a:p>
          <a:p>
            <a:pPr eaLnBrk="1" hangingPunct="1"/>
            <a:r>
              <a:rPr lang="en-US" sz="1200" b="1">
                <a:solidFill>
                  <a:srgbClr val="000000"/>
                </a:solidFill>
                <a:latin typeface="Courier New" charset="0"/>
                <a:cs typeface="DejaVu Sans" charset="0"/>
              </a:rPr>
              <a:t>ipv6 router ospf 1</a:t>
            </a:r>
          </a:p>
        </p:txBody>
      </p:sp>
      <p:pic>
        <p:nvPicPr>
          <p:cNvPr id="1054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2944813"/>
            <a:ext cx="26225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547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4248150"/>
            <a:ext cx="140652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547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2665413"/>
            <a:ext cx="140652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5479" name="Rectangle 6"/>
          <p:cNvSpPr>
            <a:spLocks noChangeArrowheads="1"/>
          </p:cNvSpPr>
          <p:nvPr/>
        </p:nvSpPr>
        <p:spPr bwMode="auto">
          <a:xfrm>
            <a:off x="7964488" y="4776788"/>
            <a:ext cx="117951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80" tIns="46440" rIns="91080" bIns="46440"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IPv6 Network</a:t>
            </a:r>
          </a:p>
        </p:txBody>
      </p:sp>
      <p:pic>
        <p:nvPicPr>
          <p:cNvPr id="10548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038" y="2339975"/>
            <a:ext cx="4651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5481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63" y="3054350"/>
            <a:ext cx="6254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5482" name="AutoShape 9"/>
          <p:cNvSpPr>
            <a:spLocks noChangeArrowheads="1"/>
          </p:cNvSpPr>
          <p:nvPr/>
        </p:nvSpPr>
        <p:spPr bwMode="auto">
          <a:xfrm rot="-6660000">
            <a:off x="6106319" y="2691606"/>
            <a:ext cx="255588" cy="1730375"/>
          </a:xfrm>
          <a:prstGeom prst="can">
            <a:avLst>
              <a:gd name="adj" fmla="val 53723"/>
            </a:avLst>
          </a:prstGeom>
          <a:gradFill rotWithShape="0">
            <a:gsLst>
              <a:gs pos="0">
                <a:srgbClr val="003B53"/>
              </a:gs>
              <a:gs pos="50000">
                <a:srgbClr val="0082B6"/>
              </a:gs>
              <a:gs pos="100000">
                <a:srgbClr val="003B53"/>
              </a:gs>
            </a:gsLst>
            <a:lin ang="2700000" scaled="1"/>
          </a:gradFill>
          <a:ln w="9360">
            <a:solidFill>
              <a:srgbClr val="00B5F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3" name="AutoShape 10"/>
          <p:cNvSpPr>
            <a:spLocks noChangeArrowheads="1"/>
          </p:cNvSpPr>
          <p:nvPr/>
        </p:nvSpPr>
        <p:spPr bwMode="auto">
          <a:xfrm rot="-10080000">
            <a:off x="7092950" y="3300413"/>
            <a:ext cx="255588" cy="887412"/>
          </a:xfrm>
          <a:prstGeom prst="can">
            <a:avLst>
              <a:gd name="adj" fmla="val 68734"/>
            </a:avLst>
          </a:prstGeom>
          <a:gradFill rotWithShape="0">
            <a:gsLst>
              <a:gs pos="0">
                <a:srgbClr val="003B53"/>
              </a:gs>
              <a:gs pos="50000">
                <a:srgbClr val="0082B6"/>
              </a:gs>
              <a:gs pos="100000">
                <a:srgbClr val="003B53"/>
              </a:gs>
            </a:gsLst>
            <a:lin ang="2700000" scaled="1"/>
          </a:gradFill>
          <a:ln w="9360">
            <a:solidFill>
              <a:srgbClr val="00B5F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5484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3554413"/>
            <a:ext cx="140652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5485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675" y="3767138"/>
            <a:ext cx="6254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5486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3" y="3657600"/>
            <a:ext cx="4651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5487" name="AutoShape 14"/>
          <p:cNvSpPr>
            <a:spLocks noChangeArrowheads="1"/>
          </p:cNvSpPr>
          <p:nvPr/>
        </p:nvSpPr>
        <p:spPr bwMode="auto">
          <a:xfrm rot="5940000">
            <a:off x="6006306" y="3463132"/>
            <a:ext cx="255587" cy="1333500"/>
          </a:xfrm>
          <a:prstGeom prst="can">
            <a:avLst>
              <a:gd name="adj" fmla="val 41401"/>
            </a:avLst>
          </a:prstGeom>
          <a:gradFill rotWithShape="0">
            <a:gsLst>
              <a:gs pos="0">
                <a:srgbClr val="003B53"/>
              </a:gs>
              <a:gs pos="50000">
                <a:srgbClr val="0082B6"/>
              </a:gs>
              <a:gs pos="100000">
                <a:srgbClr val="003B53"/>
              </a:gs>
            </a:gsLst>
            <a:lin ang="2700000" scaled="1"/>
          </a:gradFill>
          <a:ln w="9360">
            <a:solidFill>
              <a:srgbClr val="00B5F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5488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4095750"/>
            <a:ext cx="6254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105489" name="Group 16"/>
          <p:cNvGrpSpPr>
            <a:grpSpLocks/>
          </p:cNvGrpSpPr>
          <p:nvPr/>
        </p:nvGrpSpPr>
        <p:grpSpPr bwMode="auto">
          <a:xfrm>
            <a:off x="6569075" y="2287588"/>
            <a:ext cx="490538" cy="790575"/>
            <a:chOff x="4138" y="1441"/>
            <a:chExt cx="309" cy="498"/>
          </a:xfrm>
        </p:grpSpPr>
        <p:grpSp>
          <p:nvGrpSpPr>
            <p:cNvPr id="105525" name="Group 17"/>
            <p:cNvGrpSpPr>
              <a:grpSpLocks/>
            </p:cNvGrpSpPr>
            <p:nvPr/>
          </p:nvGrpSpPr>
          <p:grpSpPr bwMode="auto">
            <a:xfrm>
              <a:off x="4138" y="1441"/>
              <a:ext cx="309" cy="87"/>
              <a:chOff x="4138" y="1441"/>
              <a:chExt cx="309" cy="87"/>
            </a:xfrm>
          </p:grpSpPr>
        </p:grpSp>
        <p:grpSp>
          <p:nvGrpSpPr>
            <p:cNvPr id="105526" name="Group 22"/>
            <p:cNvGrpSpPr>
              <a:grpSpLocks/>
            </p:cNvGrpSpPr>
            <p:nvPr/>
          </p:nvGrpSpPr>
          <p:grpSpPr bwMode="auto">
            <a:xfrm>
              <a:off x="4264" y="1538"/>
              <a:ext cx="60" cy="402"/>
              <a:chOff x="4264" y="1538"/>
              <a:chExt cx="60" cy="402"/>
            </a:xfrm>
          </p:grpSpPr>
          <p:sp>
            <p:nvSpPr>
              <p:cNvPr id="48151" name="Line 23"/>
              <p:cNvSpPr>
                <a:spLocks noChangeShapeType="1"/>
              </p:cNvSpPr>
              <p:nvPr/>
            </p:nvSpPr>
            <p:spPr bwMode="auto">
              <a:xfrm>
                <a:off x="4287" y="1683"/>
                <a:ext cx="16" cy="1"/>
              </a:xfrm>
              <a:prstGeom prst="line">
                <a:avLst/>
              </a:prstGeom>
              <a:noFill/>
              <a:ln w="2556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63500" dist="17819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grpSp>
            <p:nvGrpSpPr>
              <p:cNvPr id="105528" name="Group 24"/>
              <p:cNvGrpSpPr>
                <a:grpSpLocks/>
              </p:cNvGrpSpPr>
              <p:nvPr/>
            </p:nvGrpSpPr>
            <p:grpSpPr bwMode="auto">
              <a:xfrm>
                <a:off x="4264" y="1538"/>
                <a:ext cx="60" cy="402"/>
                <a:chOff x="4264" y="1538"/>
                <a:chExt cx="60" cy="402"/>
              </a:xfrm>
            </p:grpSpPr>
            <p:sp>
              <p:nvSpPr>
                <p:cNvPr id="48153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295" y="1541"/>
                  <a:ext cx="1" cy="82"/>
                </a:xfrm>
                <a:prstGeom prst="line">
                  <a:avLst/>
                </a:prstGeom>
                <a:noFill/>
                <a:ln w="2556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54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264" y="1621"/>
                  <a:ext cx="24" cy="320"/>
                </a:xfrm>
                <a:prstGeom prst="line">
                  <a:avLst/>
                </a:prstGeom>
                <a:noFill/>
                <a:ln w="2556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55" name="Line 27"/>
                <p:cNvSpPr>
                  <a:spLocks noChangeShapeType="1"/>
                </p:cNvSpPr>
                <p:nvPr/>
              </p:nvSpPr>
              <p:spPr bwMode="auto">
                <a:xfrm>
                  <a:off x="4300" y="1623"/>
                  <a:ext cx="25" cy="318"/>
                </a:xfrm>
                <a:prstGeom prst="line">
                  <a:avLst/>
                </a:prstGeom>
                <a:noFill/>
                <a:ln w="2556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56" name="Line 28"/>
                <p:cNvSpPr>
                  <a:spLocks noChangeShapeType="1"/>
                </p:cNvSpPr>
                <p:nvPr/>
              </p:nvSpPr>
              <p:spPr bwMode="auto">
                <a:xfrm>
                  <a:off x="4267" y="1933"/>
                  <a:ext cx="56" cy="1"/>
                </a:xfrm>
                <a:prstGeom prst="line">
                  <a:avLst/>
                </a:prstGeom>
                <a:noFill/>
                <a:ln w="2556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57" name="Line 29"/>
                <p:cNvSpPr>
                  <a:spLocks noChangeShapeType="1"/>
                </p:cNvSpPr>
                <p:nvPr/>
              </p:nvSpPr>
              <p:spPr bwMode="auto">
                <a:xfrm>
                  <a:off x="4273" y="1846"/>
                  <a:ext cx="44" cy="1"/>
                </a:xfrm>
                <a:prstGeom prst="line">
                  <a:avLst/>
                </a:prstGeom>
                <a:noFill/>
                <a:ln w="2556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58" name="Line 30"/>
                <p:cNvSpPr>
                  <a:spLocks noChangeShapeType="1"/>
                </p:cNvSpPr>
                <p:nvPr/>
              </p:nvSpPr>
              <p:spPr bwMode="auto">
                <a:xfrm>
                  <a:off x="4272" y="1848"/>
                  <a:ext cx="53" cy="88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59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4269" y="1846"/>
                  <a:ext cx="49" cy="90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0" name="Line 32"/>
                <p:cNvSpPr>
                  <a:spLocks noChangeShapeType="1"/>
                </p:cNvSpPr>
                <p:nvPr/>
              </p:nvSpPr>
              <p:spPr bwMode="auto">
                <a:xfrm>
                  <a:off x="4280" y="1761"/>
                  <a:ext cx="30" cy="1"/>
                </a:xfrm>
                <a:prstGeom prst="line">
                  <a:avLst/>
                </a:prstGeom>
                <a:noFill/>
                <a:ln w="2556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1" name="Line 33"/>
                <p:cNvSpPr>
                  <a:spLocks noChangeShapeType="1"/>
                </p:cNvSpPr>
                <p:nvPr/>
              </p:nvSpPr>
              <p:spPr bwMode="auto">
                <a:xfrm>
                  <a:off x="4280" y="1761"/>
                  <a:ext cx="37" cy="84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272" y="1759"/>
                  <a:ext cx="39" cy="85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3" name="Line 35"/>
                <p:cNvSpPr>
                  <a:spLocks noChangeShapeType="1"/>
                </p:cNvSpPr>
                <p:nvPr/>
              </p:nvSpPr>
              <p:spPr bwMode="auto">
                <a:xfrm>
                  <a:off x="4284" y="1682"/>
                  <a:ext cx="28" cy="78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4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4279" y="1681"/>
                  <a:ext cx="27" cy="81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5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4284" y="1622"/>
                  <a:ext cx="16" cy="60"/>
                </a:xfrm>
                <a:prstGeom prst="line">
                  <a:avLst/>
                </a:prstGeom>
                <a:noFill/>
                <a:ln w="12600">
                  <a:solidFill>
                    <a:srgbClr val="C0C0C0"/>
                  </a:solidFill>
                  <a:miter lim="800000"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a typeface="+mn-ea"/>
                    <a:cs typeface="+mn-cs"/>
                  </a:endParaRPr>
                </a:p>
              </p:txBody>
            </p:sp>
            <p:sp>
              <p:nvSpPr>
                <p:cNvPr id="48166" name="Oval 38"/>
                <p:cNvSpPr>
                  <a:spLocks noChangeArrowheads="1"/>
                </p:cNvSpPr>
                <p:nvPr/>
              </p:nvSpPr>
              <p:spPr bwMode="auto">
                <a:xfrm>
                  <a:off x="4287" y="1538"/>
                  <a:ext cx="17" cy="17"/>
                </a:xfrm>
                <a:prstGeom prst="ellipse">
                  <a:avLst/>
                </a:pr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63500" dist="17819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5490" name="Text Box 39"/>
          <p:cNvSpPr txBox="1">
            <a:spLocks noChangeArrowheads="1"/>
          </p:cNvSpPr>
          <p:nvPr/>
        </p:nvSpPr>
        <p:spPr bwMode="auto">
          <a:xfrm>
            <a:off x="7351713" y="3582988"/>
            <a:ext cx="8286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080" tIns="36360" rIns="73080" bIns="3636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IPv6</a:t>
            </a:r>
            <a:r>
              <a:rPr lang="en-GB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Tunnel</a:t>
            </a:r>
          </a:p>
        </p:txBody>
      </p:sp>
      <p:sp>
        <p:nvSpPr>
          <p:cNvPr id="105491" name="Text Box 40"/>
          <p:cNvSpPr txBox="1">
            <a:spLocks noChangeArrowheads="1"/>
          </p:cNvSpPr>
          <p:nvPr/>
        </p:nvSpPr>
        <p:spPr bwMode="auto">
          <a:xfrm>
            <a:off x="5559425" y="4276725"/>
            <a:ext cx="7286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3080" tIns="36360" rIns="73080" bIns="3636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IPv6 </a:t>
            </a:r>
          </a:p>
          <a:p>
            <a:pPr eaLnBrk="1" hangingPunct="1"/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Tunnel</a:t>
            </a:r>
          </a:p>
        </p:txBody>
      </p:sp>
      <p:sp>
        <p:nvSpPr>
          <p:cNvPr id="105492" name="Text Box 41"/>
          <p:cNvSpPr txBox="1">
            <a:spLocks noChangeArrowheads="1"/>
          </p:cNvSpPr>
          <p:nvPr/>
        </p:nvSpPr>
        <p:spPr bwMode="auto">
          <a:xfrm>
            <a:off x="5392738" y="3017838"/>
            <a:ext cx="11461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3080" tIns="36360" rIns="73080" bIns="3636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IPv6</a:t>
            </a:r>
            <a:r>
              <a:rPr lang="en-GB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Tunnel</a:t>
            </a:r>
          </a:p>
        </p:txBody>
      </p:sp>
      <p:sp>
        <p:nvSpPr>
          <p:cNvPr id="105493" name="Rectangle 42"/>
          <p:cNvSpPr>
            <a:spLocks noChangeArrowheads="1"/>
          </p:cNvSpPr>
          <p:nvPr/>
        </p:nvSpPr>
        <p:spPr bwMode="auto">
          <a:xfrm>
            <a:off x="3984625" y="4484688"/>
            <a:ext cx="1179513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80" tIns="46440" rIns="91080" bIns="46440">
            <a:spAutoFit/>
          </a:bodyPr>
          <a:lstStyle/>
          <a:p>
            <a:pPr algn="ctr">
              <a:lnSpc>
                <a:spcPct val="7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IPv6 Network</a:t>
            </a:r>
          </a:p>
        </p:txBody>
      </p:sp>
      <p:sp>
        <p:nvSpPr>
          <p:cNvPr id="105494" name="Rectangle 43"/>
          <p:cNvSpPr>
            <a:spLocks noChangeArrowheads="1"/>
          </p:cNvSpPr>
          <p:nvPr/>
        </p:nvSpPr>
        <p:spPr bwMode="auto">
          <a:xfrm>
            <a:off x="6621463" y="2286000"/>
            <a:ext cx="11795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80" tIns="46440" rIns="91080" bIns="46440">
            <a:spAutoFit/>
          </a:bodyPr>
          <a:lstStyle/>
          <a:p>
            <a:pPr algn="ctr">
              <a:lnSpc>
                <a:spcPct val="7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Arial" charset="0"/>
                <a:cs typeface="DejaVu Sans" charset="0"/>
              </a:rPr>
              <a:t>IPv6 Network</a:t>
            </a:r>
          </a:p>
        </p:txBody>
      </p:sp>
      <p:grpSp>
        <p:nvGrpSpPr>
          <p:cNvPr id="105495" name="Group 44"/>
          <p:cNvGrpSpPr>
            <a:grpSpLocks/>
          </p:cNvGrpSpPr>
          <p:nvPr/>
        </p:nvGrpSpPr>
        <p:grpSpPr bwMode="auto">
          <a:xfrm>
            <a:off x="6970713" y="4405313"/>
            <a:ext cx="522287" cy="585787"/>
            <a:chOff x="4391" y="2775"/>
            <a:chExt cx="329" cy="369"/>
          </a:xfrm>
        </p:grpSpPr>
        <p:grpSp>
          <p:nvGrpSpPr>
            <p:cNvPr id="105520" name="Group 45"/>
            <p:cNvGrpSpPr>
              <a:grpSpLocks/>
            </p:cNvGrpSpPr>
            <p:nvPr/>
          </p:nvGrpSpPr>
          <p:grpSpPr bwMode="auto">
            <a:xfrm>
              <a:off x="4617" y="2786"/>
              <a:ext cx="103" cy="206"/>
              <a:chOff x="4617" y="2786"/>
              <a:chExt cx="103" cy="206"/>
            </a:xfrm>
          </p:grpSpPr>
          <p:sp>
            <p:nvSpPr>
              <p:cNvPr id="48174" name="Line 46"/>
              <p:cNvSpPr>
                <a:spLocks noChangeShapeType="1"/>
              </p:cNvSpPr>
              <p:nvPr/>
            </p:nvSpPr>
            <p:spPr bwMode="auto">
              <a:xfrm>
                <a:off x="4669" y="2786"/>
                <a:ext cx="1" cy="207"/>
              </a:xfrm>
              <a:prstGeom prst="line">
                <a:avLst/>
              </a:prstGeom>
              <a:noFill/>
              <a:ln w="3816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blurRad="63500" dist="17819" dir="2700000" algn="ctr" rotWithShape="0">
                  <a:srgbClr val="66660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sp>
            <p:nvSpPr>
              <p:cNvPr id="48175" name="Line 47"/>
              <p:cNvSpPr>
                <a:spLocks noChangeShapeType="1"/>
              </p:cNvSpPr>
              <p:nvPr/>
            </p:nvSpPr>
            <p:spPr bwMode="auto">
              <a:xfrm>
                <a:off x="4617" y="2842"/>
                <a:ext cx="104" cy="1"/>
              </a:xfrm>
              <a:prstGeom prst="line">
                <a:avLst/>
              </a:prstGeom>
              <a:noFill/>
              <a:ln w="3816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blurRad="63500" dist="17819" dir="2700000" algn="ctr" rotWithShape="0">
                  <a:srgbClr val="66660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  <p:sp>
            <p:nvSpPr>
              <p:cNvPr id="48176" name="Line 48"/>
              <p:cNvSpPr>
                <a:spLocks noChangeShapeType="1"/>
              </p:cNvSpPr>
              <p:nvPr/>
            </p:nvSpPr>
            <p:spPr bwMode="auto">
              <a:xfrm>
                <a:off x="4617" y="2894"/>
                <a:ext cx="104" cy="1"/>
              </a:xfrm>
              <a:prstGeom prst="line">
                <a:avLst/>
              </a:prstGeom>
              <a:noFill/>
              <a:ln w="3816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blurRad="63500" dist="17819" dir="2700000" algn="ctr" rotWithShape="0">
                  <a:srgbClr val="66660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>
                  <a:ea typeface="+mn-ea"/>
                  <a:cs typeface="+mn-cs"/>
                </a:endParaRPr>
              </a:p>
            </p:txBody>
          </p:sp>
        </p:grpSp>
        <p:pic>
          <p:nvPicPr>
            <p:cNvPr id="105521" name="Picture 4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2775"/>
              <a:ext cx="29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5496" name="Group 50"/>
          <p:cNvGrpSpPr>
            <a:grpSpLocks/>
          </p:cNvGrpSpPr>
          <p:nvPr/>
        </p:nvGrpSpPr>
        <p:grpSpPr bwMode="auto">
          <a:xfrm>
            <a:off x="7810500" y="2992438"/>
            <a:ext cx="533400" cy="609600"/>
            <a:chOff x="4920" y="1885"/>
            <a:chExt cx="336" cy="384"/>
          </a:xfrm>
        </p:grpSpPr>
        <p:sp>
          <p:nvSpPr>
            <p:cNvPr id="48179" name="Line 51"/>
            <p:cNvSpPr>
              <a:spLocks noChangeShapeType="1"/>
            </p:cNvSpPr>
            <p:nvPr/>
          </p:nvSpPr>
          <p:spPr bwMode="auto">
            <a:xfrm>
              <a:off x="4972" y="1891"/>
              <a:ext cx="1" cy="207"/>
            </a:xfrm>
            <a:prstGeom prst="line">
              <a:avLst/>
            </a:prstGeom>
            <a:noFill/>
            <a:ln w="38160">
              <a:solidFill>
                <a:srgbClr val="B2B2B2"/>
              </a:solidFill>
              <a:miter lim="800000"/>
              <a:headEnd/>
              <a:tailEnd/>
            </a:ln>
            <a:effectLst>
              <a:outerShdw blurRad="63500" dist="17819" dir="2700000" algn="ctr" rotWithShape="0">
                <a:srgbClr val="66660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48180" name="Line 52"/>
            <p:cNvSpPr>
              <a:spLocks noChangeShapeType="1"/>
            </p:cNvSpPr>
            <p:nvPr/>
          </p:nvSpPr>
          <p:spPr bwMode="auto">
            <a:xfrm>
              <a:off x="4920" y="1947"/>
              <a:ext cx="104" cy="1"/>
            </a:xfrm>
            <a:prstGeom prst="line">
              <a:avLst/>
            </a:prstGeom>
            <a:noFill/>
            <a:ln w="38160">
              <a:solidFill>
                <a:srgbClr val="B2B2B2"/>
              </a:solidFill>
              <a:miter lim="800000"/>
              <a:headEnd/>
              <a:tailEnd/>
            </a:ln>
            <a:effectLst>
              <a:outerShdw blurRad="63500" dist="17819" dir="2700000" algn="ctr" rotWithShape="0">
                <a:srgbClr val="66660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48181" name="Line 53"/>
            <p:cNvSpPr>
              <a:spLocks noChangeShapeType="1"/>
            </p:cNvSpPr>
            <p:nvPr/>
          </p:nvSpPr>
          <p:spPr bwMode="auto">
            <a:xfrm>
              <a:off x="4920" y="1999"/>
              <a:ext cx="104" cy="1"/>
            </a:xfrm>
            <a:prstGeom prst="line">
              <a:avLst/>
            </a:prstGeom>
            <a:noFill/>
            <a:ln w="38160">
              <a:solidFill>
                <a:srgbClr val="B2B2B2"/>
              </a:solidFill>
              <a:miter lim="800000"/>
              <a:headEnd/>
              <a:tailEnd/>
            </a:ln>
            <a:effectLst>
              <a:outerShdw blurRad="63500" dist="17819" dir="2700000" algn="ctr" rotWithShape="0">
                <a:srgbClr val="66660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  <p:grpSp>
          <p:nvGrpSpPr>
            <p:cNvPr id="105505" name="Group 54"/>
            <p:cNvGrpSpPr>
              <a:grpSpLocks/>
            </p:cNvGrpSpPr>
            <p:nvPr/>
          </p:nvGrpSpPr>
          <p:grpSpPr bwMode="auto">
            <a:xfrm>
              <a:off x="5023" y="2051"/>
              <a:ext cx="26" cy="27"/>
              <a:chOff x="5023" y="2051"/>
              <a:chExt cx="26" cy="27"/>
            </a:xfrm>
          </p:grpSpPr>
          <p:sp>
            <p:nvSpPr>
              <p:cNvPr id="105517" name="Freeform 55"/>
              <p:cNvSpPr>
                <a:spLocks noChangeArrowheads="1"/>
              </p:cNvSpPr>
              <p:nvPr/>
            </p:nvSpPr>
            <p:spPr bwMode="auto">
              <a:xfrm flipH="1">
                <a:off x="5022" y="2057"/>
                <a:ext cx="27" cy="22"/>
              </a:xfrm>
              <a:custGeom>
                <a:avLst/>
                <a:gdLst>
                  <a:gd name="T0" fmla="*/ 17 w 32"/>
                  <a:gd name="T1" fmla="*/ 0 h 26"/>
                  <a:gd name="T2" fmla="*/ 32 w 32"/>
                  <a:gd name="T3" fmla="*/ 6 h 26"/>
                  <a:gd name="T4" fmla="*/ 11 w 32"/>
                  <a:gd name="T5" fmla="*/ 26 h 26"/>
                  <a:gd name="T6" fmla="*/ 0 w 32"/>
                  <a:gd name="T7" fmla="*/ 21 h 26"/>
                  <a:gd name="T8" fmla="*/ 17 w 32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26"/>
                  <a:gd name="T17" fmla="*/ 32 w 3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26">
                    <a:moveTo>
                      <a:pt x="17" y="0"/>
                    </a:moveTo>
                    <a:lnTo>
                      <a:pt x="32" y="6"/>
                    </a:lnTo>
                    <a:lnTo>
                      <a:pt x="11" y="26"/>
                    </a:lnTo>
                    <a:lnTo>
                      <a:pt x="0" y="2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18" name="Freeform 56"/>
              <p:cNvSpPr>
                <a:spLocks noChangeArrowheads="1"/>
              </p:cNvSpPr>
              <p:nvPr/>
            </p:nvSpPr>
            <p:spPr bwMode="auto">
              <a:xfrm flipH="1">
                <a:off x="5022" y="2057"/>
                <a:ext cx="27" cy="22"/>
              </a:xfrm>
              <a:custGeom>
                <a:avLst/>
                <a:gdLst>
                  <a:gd name="T0" fmla="*/ 17 w 32"/>
                  <a:gd name="T1" fmla="*/ 0 h 26"/>
                  <a:gd name="T2" fmla="*/ 32 w 32"/>
                  <a:gd name="T3" fmla="*/ 6 h 26"/>
                  <a:gd name="T4" fmla="*/ 11 w 32"/>
                  <a:gd name="T5" fmla="*/ 26 h 26"/>
                  <a:gd name="T6" fmla="*/ 0 w 32"/>
                  <a:gd name="T7" fmla="*/ 21 h 26"/>
                  <a:gd name="T8" fmla="*/ 17 w 32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26"/>
                  <a:gd name="T17" fmla="*/ 32 w 3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26">
                    <a:moveTo>
                      <a:pt x="17" y="0"/>
                    </a:moveTo>
                    <a:lnTo>
                      <a:pt x="32" y="6"/>
                    </a:lnTo>
                    <a:lnTo>
                      <a:pt x="11" y="26"/>
                    </a:lnTo>
                    <a:lnTo>
                      <a:pt x="0" y="2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19" name="Freeform 57"/>
              <p:cNvSpPr>
                <a:spLocks noChangeArrowheads="1"/>
              </p:cNvSpPr>
              <p:nvPr/>
            </p:nvSpPr>
            <p:spPr bwMode="auto">
              <a:xfrm flipH="1">
                <a:off x="5028" y="2051"/>
                <a:ext cx="22" cy="28"/>
              </a:xfrm>
              <a:custGeom>
                <a:avLst/>
                <a:gdLst>
                  <a:gd name="T0" fmla="*/ 15 w 26"/>
                  <a:gd name="T1" fmla="*/ 0 h 33"/>
                  <a:gd name="T2" fmla="*/ 26 w 26"/>
                  <a:gd name="T3" fmla="*/ 11 h 33"/>
                  <a:gd name="T4" fmla="*/ 4 w 26"/>
                  <a:gd name="T5" fmla="*/ 33 h 33"/>
                  <a:gd name="T6" fmla="*/ 0 w 26"/>
                  <a:gd name="T7" fmla="*/ 22 h 33"/>
                  <a:gd name="T8" fmla="*/ 15 w 26"/>
                  <a:gd name="T9" fmla="*/ 0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33"/>
                  <a:gd name="T17" fmla="*/ 26 w 26"/>
                  <a:gd name="T18" fmla="*/ 33 h 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33">
                    <a:moveTo>
                      <a:pt x="15" y="0"/>
                    </a:moveTo>
                    <a:lnTo>
                      <a:pt x="26" y="11"/>
                    </a:lnTo>
                    <a:lnTo>
                      <a:pt x="4" y="33"/>
                    </a:lnTo>
                    <a:lnTo>
                      <a:pt x="0" y="22"/>
                    </a:lnTo>
                    <a:lnTo>
                      <a:pt x="15" y="0"/>
                    </a:lnTo>
                    <a:close/>
                  </a:path>
                </a:pathLst>
              </a:custGeom>
              <a:noFill/>
              <a:ln w="324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06" name="Freeform 58"/>
            <p:cNvSpPr>
              <a:spLocks noChangeArrowheads="1"/>
            </p:cNvSpPr>
            <p:nvPr/>
          </p:nvSpPr>
          <p:spPr bwMode="auto">
            <a:xfrm flipH="1">
              <a:off x="5023" y="1885"/>
              <a:ext cx="234" cy="385"/>
            </a:xfrm>
            <a:custGeom>
              <a:avLst/>
              <a:gdLst>
                <a:gd name="T0" fmla="*/ 254 w 271"/>
                <a:gd name="T1" fmla="*/ 4 h 445"/>
                <a:gd name="T2" fmla="*/ 217 w 271"/>
                <a:gd name="T3" fmla="*/ 0 h 445"/>
                <a:gd name="T4" fmla="*/ 202 w 271"/>
                <a:gd name="T5" fmla="*/ 4 h 445"/>
                <a:gd name="T6" fmla="*/ 191 w 271"/>
                <a:gd name="T7" fmla="*/ 35 h 445"/>
                <a:gd name="T8" fmla="*/ 202 w 271"/>
                <a:gd name="T9" fmla="*/ 56 h 445"/>
                <a:gd name="T10" fmla="*/ 181 w 271"/>
                <a:gd name="T11" fmla="*/ 56 h 445"/>
                <a:gd name="T12" fmla="*/ 114 w 271"/>
                <a:gd name="T13" fmla="*/ 136 h 445"/>
                <a:gd name="T14" fmla="*/ 71 w 271"/>
                <a:gd name="T15" fmla="*/ 214 h 445"/>
                <a:gd name="T16" fmla="*/ 114 w 271"/>
                <a:gd name="T17" fmla="*/ 229 h 445"/>
                <a:gd name="T18" fmla="*/ 71 w 271"/>
                <a:gd name="T19" fmla="*/ 287 h 445"/>
                <a:gd name="T20" fmla="*/ 41 w 271"/>
                <a:gd name="T21" fmla="*/ 287 h 445"/>
                <a:gd name="T22" fmla="*/ 19 w 271"/>
                <a:gd name="T23" fmla="*/ 298 h 445"/>
                <a:gd name="T24" fmla="*/ 0 w 271"/>
                <a:gd name="T25" fmla="*/ 343 h 445"/>
                <a:gd name="T26" fmla="*/ 19 w 271"/>
                <a:gd name="T27" fmla="*/ 361 h 445"/>
                <a:gd name="T28" fmla="*/ 45 w 271"/>
                <a:gd name="T29" fmla="*/ 324 h 445"/>
                <a:gd name="T30" fmla="*/ 56 w 271"/>
                <a:gd name="T31" fmla="*/ 335 h 445"/>
                <a:gd name="T32" fmla="*/ 129 w 271"/>
                <a:gd name="T33" fmla="*/ 408 h 445"/>
                <a:gd name="T34" fmla="*/ 118 w 271"/>
                <a:gd name="T35" fmla="*/ 445 h 445"/>
                <a:gd name="T36" fmla="*/ 151 w 271"/>
                <a:gd name="T37" fmla="*/ 434 h 445"/>
                <a:gd name="T38" fmla="*/ 207 w 271"/>
                <a:gd name="T39" fmla="*/ 445 h 445"/>
                <a:gd name="T40" fmla="*/ 181 w 271"/>
                <a:gd name="T41" fmla="*/ 417 h 445"/>
                <a:gd name="T42" fmla="*/ 191 w 271"/>
                <a:gd name="T43" fmla="*/ 371 h 445"/>
                <a:gd name="T44" fmla="*/ 187 w 271"/>
                <a:gd name="T45" fmla="*/ 214 h 445"/>
                <a:gd name="T46" fmla="*/ 239 w 271"/>
                <a:gd name="T47" fmla="*/ 214 h 445"/>
                <a:gd name="T48" fmla="*/ 247 w 271"/>
                <a:gd name="T49" fmla="*/ 216 h 445"/>
                <a:gd name="T50" fmla="*/ 265 w 271"/>
                <a:gd name="T51" fmla="*/ 218 h 445"/>
                <a:gd name="T52" fmla="*/ 271 w 271"/>
                <a:gd name="T53" fmla="*/ 203 h 445"/>
                <a:gd name="T54" fmla="*/ 265 w 271"/>
                <a:gd name="T55" fmla="*/ 192 h 445"/>
                <a:gd name="T56" fmla="*/ 224 w 271"/>
                <a:gd name="T57" fmla="*/ 136 h 445"/>
                <a:gd name="T58" fmla="*/ 224 w 271"/>
                <a:gd name="T59" fmla="*/ 136 h 445"/>
                <a:gd name="T60" fmla="*/ 191 w 271"/>
                <a:gd name="T61" fmla="*/ 140 h 445"/>
                <a:gd name="T62" fmla="*/ 166 w 271"/>
                <a:gd name="T63" fmla="*/ 136 h 445"/>
                <a:gd name="T64" fmla="*/ 202 w 271"/>
                <a:gd name="T65" fmla="*/ 130 h 445"/>
                <a:gd name="T66" fmla="*/ 228 w 271"/>
                <a:gd name="T67" fmla="*/ 104 h 445"/>
                <a:gd name="T68" fmla="*/ 228 w 271"/>
                <a:gd name="T69" fmla="*/ 82 h 445"/>
                <a:gd name="T70" fmla="*/ 228 w 271"/>
                <a:gd name="T71" fmla="*/ 71 h 445"/>
                <a:gd name="T72" fmla="*/ 252 w 271"/>
                <a:gd name="T73" fmla="*/ 71 h 445"/>
                <a:gd name="T74" fmla="*/ 258 w 271"/>
                <a:gd name="T75" fmla="*/ 52 h 445"/>
                <a:gd name="T76" fmla="*/ 260 w 271"/>
                <a:gd name="T77" fmla="*/ 35 h 445"/>
                <a:gd name="T78" fmla="*/ 260 w 271"/>
                <a:gd name="T79" fmla="*/ 9 h 4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71"/>
                <a:gd name="T121" fmla="*/ 0 h 445"/>
                <a:gd name="T122" fmla="*/ 271 w 271"/>
                <a:gd name="T123" fmla="*/ 445 h 44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71" h="445">
                  <a:moveTo>
                    <a:pt x="260" y="9"/>
                  </a:moveTo>
                  <a:lnTo>
                    <a:pt x="254" y="4"/>
                  </a:lnTo>
                  <a:lnTo>
                    <a:pt x="228" y="0"/>
                  </a:lnTo>
                  <a:lnTo>
                    <a:pt x="217" y="0"/>
                  </a:lnTo>
                  <a:lnTo>
                    <a:pt x="207" y="0"/>
                  </a:lnTo>
                  <a:lnTo>
                    <a:pt x="202" y="4"/>
                  </a:lnTo>
                  <a:lnTo>
                    <a:pt x="191" y="26"/>
                  </a:lnTo>
                  <a:lnTo>
                    <a:pt x="191" y="35"/>
                  </a:lnTo>
                  <a:lnTo>
                    <a:pt x="191" y="45"/>
                  </a:lnTo>
                  <a:lnTo>
                    <a:pt x="202" y="56"/>
                  </a:lnTo>
                  <a:lnTo>
                    <a:pt x="187" y="56"/>
                  </a:lnTo>
                  <a:lnTo>
                    <a:pt x="181" y="56"/>
                  </a:lnTo>
                  <a:lnTo>
                    <a:pt x="108" y="114"/>
                  </a:lnTo>
                  <a:lnTo>
                    <a:pt x="114" y="136"/>
                  </a:lnTo>
                  <a:lnTo>
                    <a:pt x="129" y="166"/>
                  </a:lnTo>
                  <a:lnTo>
                    <a:pt x="71" y="214"/>
                  </a:lnTo>
                  <a:lnTo>
                    <a:pt x="77" y="225"/>
                  </a:lnTo>
                  <a:lnTo>
                    <a:pt x="114" y="229"/>
                  </a:lnTo>
                  <a:lnTo>
                    <a:pt x="133" y="266"/>
                  </a:lnTo>
                  <a:lnTo>
                    <a:pt x="71" y="287"/>
                  </a:lnTo>
                  <a:lnTo>
                    <a:pt x="56" y="298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19" y="298"/>
                  </a:lnTo>
                  <a:lnTo>
                    <a:pt x="0" y="324"/>
                  </a:lnTo>
                  <a:lnTo>
                    <a:pt x="0" y="343"/>
                  </a:lnTo>
                  <a:lnTo>
                    <a:pt x="4" y="354"/>
                  </a:lnTo>
                  <a:lnTo>
                    <a:pt x="19" y="361"/>
                  </a:lnTo>
                  <a:lnTo>
                    <a:pt x="19" y="339"/>
                  </a:lnTo>
                  <a:lnTo>
                    <a:pt x="45" y="324"/>
                  </a:lnTo>
                  <a:lnTo>
                    <a:pt x="45" y="317"/>
                  </a:lnTo>
                  <a:lnTo>
                    <a:pt x="56" y="335"/>
                  </a:lnTo>
                  <a:lnTo>
                    <a:pt x="155" y="317"/>
                  </a:lnTo>
                  <a:lnTo>
                    <a:pt x="129" y="408"/>
                  </a:lnTo>
                  <a:lnTo>
                    <a:pt x="118" y="428"/>
                  </a:lnTo>
                  <a:lnTo>
                    <a:pt x="118" y="445"/>
                  </a:lnTo>
                  <a:lnTo>
                    <a:pt x="144" y="445"/>
                  </a:lnTo>
                  <a:lnTo>
                    <a:pt x="151" y="434"/>
                  </a:lnTo>
                  <a:lnTo>
                    <a:pt x="170" y="445"/>
                  </a:lnTo>
                  <a:lnTo>
                    <a:pt x="207" y="445"/>
                  </a:lnTo>
                  <a:lnTo>
                    <a:pt x="207" y="428"/>
                  </a:lnTo>
                  <a:lnTo>
                    <a:pt x="181" y="417"/>
                  </a:lnTo>
                  <a:lnTo>
                    <a:pt x="181" y="412"/>
                  </a:lnTo>
                  <a:lnTo>
                    <a:pt x="191" y="371"/>
                  </a:lnTo>
                  <a:lnTo>
                    <a:pt x="207" y="302"/>
                  </a:lnTo>
                  <a:lnTo>
                    <a:pt x="187" y="214"/>
                  </a:lnTo>
                  <a:lnTo>
                    <a:pt x="207" y="188"/>
                  </a:lnTo>
                  <a:lnTo>
                    <a:pt x="239" y="214"/>
                  </a:lnTo>
                  <a:lnTo>
                    <a:pt x="243" y="209"/>
                  </a:lnTo>
                  <a:lnTo>
                    <a:pt x="247" y="216"/>
                  </a:lnTo>
                  <a:lnTo>
                    <a:pt x="252" y="218"/>
                  </a:lnTo>
                  <a:lnTo>
                    <a:pt x="265" y="218"/>
                  </a:lnTo>
                  <a:lnTo>
                    <a:pt x="267" y="212"/>
                  </a:lnTo>
                  <a:lnTo>
                    <a:pt x="271" y="203"/>
                  </a:lnTo>
                  <a:lnTo>
                    <a:pt x="260" y="194"/>
                  </a:lnTo>
                  <a:lnTo>
                    <a:pt x="265" y="192"/>
                  </a:lnTo>
                  <a:lnTo>
                    <a:pt x="224" y="155"/>
                  </a:lnTo>
                  <a:lnTo>
                    <a:pt x="224" y="136"/>
                  </a:lnTo>
                  <a:lnTo>
                    <a:pt x="228" y="119"/>
                  </a:lnTo>
                  <a:lnTo>
                    <a:pt x="224" y="136"/>
                  </a:lnTo>
                  <a:lnTo>
                    <a:pt x="207" y="140"/>
                  </a:lnTo>
                  <a:lnTo>
                    <a:pt x="191" y="140"/>
                  </a:lnTo>
                  <a:lnTo>
                    <a:pt x="170" y="140"/>
                  </a:lnTo>
                  <a:lnTo>
                    <a:pt x="166" y="136"/>
                  </a:lnTo>
                  <a:lnTo>
                    <a:pt x="181" y="130"/>
                  </a:lnTo>
                  <a:lnTo>
                    <a:pt x="202" y="130"/>
                  </a:lnTo>
                  <a:lnTo>
                    <a:pt x="217" y="119"/>
                  </a:lnTo>
                  <a:lnTo>
                    <a:pt x="228" y="104"/>
                  </a:lnTo>
                  <a:lnTo>
                    <a:pt x="239" y="99"/>
                  </a:lnTo>
                  <a:lnTo>
                    <a:pt x="228" y="82"/>
                  </a:lnTo>
                  <a:lnTo>
                    <a:pt x="224" y="78"/>
                  </a:lnTo>
                  <a:lnTo>
                    <a:pt x="228" y="71"/>
                  </a:lnTo>
                  <a:lnTo>
                    <a:pt x="247" y="76"/>
                  </a:lnTo>
                  <a:lnTo>
                    <a:pt x="252" y="71"/>
                  </a:lnTo>
                  <a:lnTo>
                    <a:pt x="254" y="63"/>
                  </a:lnTo>
                  <a:lnTo>
                    <a:pt x="258" y="52"/>
                  </a:lnTo>
                  <a:lnTo>
                    <a:pt x="265" y="52"/>
                  </a:lnTo>
                  <a:lnTo>
                    <a:pt x="260" y="35"/>
                  </a:lnTo>
                  <a:lnTo>
                    <a:pt x="260" y="26"/>
                  </a:lnTo>
                  <a:lnTo>
                    <a:pt x="260" y="9"/>
                  </a:lnTo>
                  <a:close/>
                </a:path>
              </a:pathLst>
            </a:custGeom>
            <a:solidFill>
              <a:srgbClr val="FFD2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07" name="Freeform 59"/>
            <p:cNvSpPr>
              <a:spLocks noChangeArrowheads="1"/>
            </p:cNvSpPr>
            <p:nvPr/>
          </p:nvSpPr>
          <p:spPr bwMode="auto">
            <a:xfrm flipH="1">
              <a:off x="5023" y="1885"/>
              <a:ext cx="234" cy="385"/>
            </a:xfrm>
            <a:custGeom>
              <a:avLst/>
              <a:gdLst>
                <a:gd name="T0" fmla="*/ 254 w 271"/>
                <a:gd name="T1" fmla="*/ 4 h 445"/>
                <a:gd name="T2" fmla="*/ 217 w 271"/>
                <a:gd name="T3" fmla="*/ 0 h 445"/>
                <a:gd name="T4" fmla="*/ 202 w 271"/>
                <a:gd name="T5" fmla="*/ 4 h 445"/>
                <a:gd name="T6" fmla="*/ 191 w 271"/>
                <a:gd name="T7" fmla="*/ 35 h 445"/>
                <a:gd name="T8" fmla="*/ 202 w 271"/>
                <a:gd name="T9" fmla="*/ 56 h 445"/>
                <a:gd name="T10" fmla="*/ 181 w 271"/>
                <a:gd name="T11" fmla="*/ 56 h 445"/>
                <a:gd name="T12" fmla="*/ 114 w 271"/>
                <a:gd name="T13" fmla="*/ 136 h 445"/>
                <a:gd name="T14" fmla="*/ 71 w 271"/>
                <a:gd name="T15" fmla="*/ 214 h 445"/>
                <a:gd name="T16" fmla="*/ 114 w 271"/>
                <a:gd name="T17" fmla="*/ 229 h 445"/>
                <a:gd name="T18" fmla="*/ 71 w 271"/>
                <a:gd name="T19" fmla="*/ 287 h 445"/>
                <a:gd name="T20" fmla="*/ 41 w 271"/>
                <a:gd name="T21" fmla="*/ 287 h 445"/>
                <a:gd name="T22" fmla="*/ 19 w 271"/>
                <a:gd name="T23" fmla="*/ 298 h 445"/>
                <a:gd name="T24" fmla="*/ 0 w 271"/>
                <a:gd name="T25" fmla="*/ 343 h 445"/>
                <a:gd name="T26" fmla="*/ 19 w 271"/>
                <a:gd name="T27" fmla="*/ 361 h 445"/>
                <a:gd name="T28" fmla="*/ 45 w 271"/>
                <a:gd name="T29" fmla="*/ 324 h 445"/>
                <a:gd name="T30" fmla="*/ 56 w 271"/>
                <a:gd name="T31" fmla="*/ 335 h 445"/>
                <a:gd name="T32" fmla="*/ 129 w 271"/>
                <a:gd name="T33" fmla="*/ 408 h 445"/>
                <a:gd name="T34" fmla="*/ 118 w 271"/>
                <a:gd name="T35" fmla="*/ 445 h 445"/>
                <a:gd name="T36" fmla="*/ 151 w 271"/>
                <a:gd name="T37" fmla="*/ 434 h 445"/>
                <a:gd name="T38" fmla="*/ 207 w 271"/>
                <a:gd name="T39" fmla="*/ 445 h 445"/>
                <a:gd name="T40" fmla="*/ 181 w 271"/>
                <a:gd name="T41" fmla="*/ 417 h 445"/>
                <a:gd name="T42" fmla="*/ 191 w 271"/>
                <a:gd name="T43" fmla="*/ 371 h 445"/>
                <a:gd name="T44" fmla="*/ 187 w 271"/>
                <a:gd name="T45" fmla="*/ 214 h 445"/>
                <a:gd name="T46" fmla="*/ 239 w 271"/>
                <a:gd name="T47" fmla="*/ 214 h 445"/>
                <a:gd name="T48" fmla="*/ 247 w 271"/>
                <a:gd name="T49" fmla="*/ 216 h 445"/>
                <a:gd name="T50" fmla="*/ 265 w 271"/>
                <a:gd name="T51" fmla="*/ 218 h 445"/>
                <a:gd name="T52" fmla="*/ 271 w 271"/>
                <a:gd name="T53" fmla="*/ 203 h 445"/>
                <a:gd name="T54" fmla="*/ 265 w 271"/>
                <a:gd name="T55" fmla="*/ 192 h 445"/>
                <a:gd name="T56" fmla="*/ 224 w 271"/>
                <a:gd name="T57" fmla="*/ 136 h 445"/>
                <a:gd name="T58" fmla="*/ 224 w 271"/>
                <a:gd name="T59" fmla="*/ 136 h 445"/>
                <a:gd name="T60" fmla="*/ 191 w 271"/>
                <a:gd name="T61" fmla="*/ 140 h 445"/>
                <a:gd name="T62" fmla="*/ 166 w 271"/>
                <a:gd name="T63" fmla="*/ 136 h 445"/>
                <a:gd name="T64" fmla="*/ 202 w 271"/>
                <a:gd name="T65" fmla="*/ 130 h 445"/>
                <a:gd name="T66" fmla="*/ 228 w 271"/>
                <a:gd name="T67" fmla="*/ 104 h 445"/>
                <a:gd name="T68" fmla="*/ 228 w 271"/>
                <a:gd name="T69" fmla="*/ 82 h 445"/>
                <a:gd name="T70" fmla="*/ 228 w 271"/>
                <a:gd name="T71" fmla="*/ 71 h 445"/>
                <a:gd name="T72" fmla="*/ 252 w 271"/>
                <a:gd name="T73" fmla="*/ 71 h 445"/>
                <a:gd name="T74" fmla="*/ 258 w 271"/>
                <a:gd name="T75" fmla="*/ 52 h 445"/>
                <a:gd name="T76" fmla="*/ 260 w 271"/>
                <a:gd name="T77" fmla="*/ 35 h 445"/>
                <a:gd name="T78" fmla="*/ 260 w 271"/>
                <a:gd name="T79" fmla="*/ 9 h 4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71"/>
                <a:gd name="T121" fmla="*/ 0 h 445"/>
                <a:gd name="T122" fmla="*/ 271 w 271"/>
                <a:gd name="T123" fmla="*/ 445 h 44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71" h="445">
                  <a:moveTo>
                    <a:pt x="260" y="9"/>
                  </a:moveTo>
                  <a:lnTo>
                    <a:pt x="254" y="4"/>
                  </a:lnTo>
                  <a:lnTo>
                    <a:pt x="228" y="0"/>
                  </a:lnTo>
                  <a:lnTo>
                    <a:pt x="217" y="0"/>
                  </a:lnTo>
                  <a:lnTo>
                    <a:pt x="207" y="0"/>
                  </a:lnTo>
                  <a:lnTo>
                    <a:pt x="202" y="4"/>
                  </a:lnTo>
                  <a:lnTo>
                    <a:pt x="191" y="26"/>
                  </a:lnTo>
                  <a:lnTo>
                    <a:pt x="191" y="35"/>
                  </a:lnTo>
                  <a:lnTo>
                    <a:pt x="191" y="45"/>
                  </a:lnTo>
                  <a:lnTo>
                    <a:pt x="202" y="56"/>
                  </a:lnTo>
                  <a:lnTo>
                    <a:pt x="187" y="56"/>
                  </a:lnTo>
                  <a:lnTo>
                    <a:pt x="181" y="56"/>
                  </a:lnTo>
                  <a:lnTo>
                    <a:pt x="108" y="114"/>
                  </a:lnTo>
                  <a:lnTo>
                    <a:pt x="114" y="136"/>
                  </a:lnTo>
                  <a:lnTo>
                    <a:pt x="129" y="166"/>
                  </a:lnTo>
                  <a:lnTo>
                    <a:pt x="71" y="214"/>
                  </a:lnTo>
                  <a:lnTo>
                    <a:pt x="77" y="225"/>
                  </a:lnTo>
                  <a:lnTo>
                    <a:pt x="114" y="229"/>
                  </a:lnTo>
                  <a:lnTo>
                    <a:pt x="133" y="266"/>
                  </a:lnTo>
                  <a:lnTo>
                    <a:pt x="71" y="287"/>
                  </a:lnTo>
                  <a:lnTo>
                    <a:pt x="56" y="298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19" y="298"/>
                  </a:lnTo>
                  <a:lnTo>
                    <a:pt x="0" y="324"/>
                  </a:lnTo>
                  <a:lnTo>
                    <a:pt x="0" y="343"/>
                  </a:lnTo>
                  <a:lnTo>
                    <a:pt x="4" y="354"/>
                  </a:lnTo>
                  <a:lnTo>
                    <a:pt x="19" y="361"/>
                  </a:lnTo>
                  <a:lnTo>
                    <a:pt x="19" y="339"/>
                  </a:lnTo>
                  <a:lnTo>
                    <a:pt x="45" y="324"/>
                  </a:lnTo>
                  <a:lnTo>
                    <a:pt x="45" y="317"/>
                  </a:lnTo>
                  <a:lnTo>
                    <a:pt x="56" y="335"/>
                  </a:lnTo>
                  <a:lnTo>
                    <a:pt x="155" y="317"/>
                  </a:lnTo>
                  <a:lnTo>
                    <a:pt x="129" y="408"/>
                  </a:lnTo>
                  <a:lnTo>
                    <a:pt x="118" y="428"/>
                  </a:lnTo>
                  <a:lnTo>
                    <a:pt x="118" y="445"/>
                  </a:lnTo>
                  <a:lnTo>
                    <a:pt x="144" y="445"/>
                  </a:lnTo>
                  <a:lnTo>
                    <a:pt x="151" y="434"/>
                  </a:lnTo>
                  <a:lnTo>
                    <a:pt x="170" y="445"/>
                  </a:lnTo>
                  <a:lnTo>
                    <a:pt x="207" y="445"/>
                  </a:lnTo>
                  <a:lnTo>
                    <a:pt x="207" y="428"/>
                  </a:lnTo>
                  <a:lnTo>
                    <a:pt x="181" y="417"/>
                  </a:lnTo>
                  <a:lnTo>
                    <a:pt x="181" y="412"/>
                  </a:lnTo>
                  <a:lnTo>
                    <a:pt x="191" y="371"/>
                  </a:lnTo>
                  <a:lnTo>
                    <a:pt x="207" y="302"/>
                  </a:lnTo>
                  <a:lnTo>
                    <a:pt x="187" y="214"/>
                  </a:lnTo>
                  <a:lnTo>
                    <a:pt x="207" y="188"/>
                  </a:lnTo>
                  <a:lnTo>
                    <a:pt x="239" y="214"/>
                  </a:lnTo>
                  <a:lnTo>
                    <a:pt x="243" y="209"/>
                  </a:lnTo>
                  <a:lnTo>
                    <a:pt x="247" y="216"/>
                  </a:lnTo>
                  <a:lnTo>
                    <a:pt x="252" y="218"/>
                  </a:lnTo>
                  <a:lnTo>
                    <a:pt x="265" y="218"/>
                  </a:lnTo>
                  <a:lnTo>
                    <a:pt x="267" y="212"/>
                  </a:lnTo>
                  <a:lnTo>
                    <a:pt x="271" y="203"/>
                  </a:lnTo>
                  <a:lnTo>
                    <a:pt x="260" y="194"/>
                  </a:lnTo>
                  <a:lnTo>
                    <a:pt x="265" y="192"/>
                  </a:lnTo>
                  <a:lnTo>
                    <a:pt x="224" y="155"/>
                  </a:lnTo>
                  <a:lnTo>
                    <a:pt x="224" y="136"/>
                  </a:lnTo>
                  <a:lnTo>
                    <a:pt x="228" y="119"/>
                  </a:lnTo>
                  <a:lnTo>
                    <a:pt x="224" y="136"/>
                  </a:lnTo>
                  <a:lnTo>
                    <a:pt x="207" y="140"/>
                  </a:lnTo>
                  <a:lnTo>
                    <a:pt x="191" y="140"/>
                  </a:lnTo>
                  <a:lnTo>
                    <a:pt x="170" y="140"/>
                  </a:lnTo>
                  <a:lnTo>
                    <a:pt x="166" y="136"/>
                  </a:lnTo>
                  <a:lnTo>
                    <a:pt x="181" y="130"/>
                  </a:lnTo>
                  <a:lnTo>
                    <a:pt x="202" y="130"/>
                  </a:lnTo>
                  <a:lnTo>
                    <a:pt x="217" y="119"/>
                  </a:lnTo>
                  <a:lnTo>
                    <a:pt x="228" y="104"/>
                  </a:lnTo>
                  <a:lnTo>
                    <a:pt x="239" y="99"/>
                  </a:lnTo>
                  <a:lnTo>
                    <a:pt x="228" y="82"/>
                  </a:lnTo>
                  <a:lnTo>
                    <a:pt x="224" y="78"/>
                  </a:lnTo>
                  <a:lnTo>
                    <a:pt x="228" y="71"/>
                  </a:lnTo>
                  <a:lnTo>
                    <a:pt x="247" y="76"/>
                  </a:lnTo>
                  <a:lnTo>
                    <a:pt x="252" y="71"/>
                  </a:lnTo>
                  <a:lnTo>
                    <a:pt x="254" y="63"/>
                  </a:lnTo>
                  <a:lnTo>
                    <a:pt x="258" y="52"/>
                  </a:lnTo>
                  <a:lnTo>
                    <a:pt x="265" y="52"/>
                  </a:lnTo>
                  <a:lnTo>
                    <a:pt x="260" y="35"/>
                  </a:lnTo>
                  <a:lnTo>
                    <a:pt x="260" y="26"/>
                  </a:lnTo>
                  <a:lnTo>
                    <a:pt x="260" y="9"/>
                  </a:lnTo>
                  <a:close/>
                </a:path>
              </a:pathLst>
            </a:custGeom>
            <a:solidFill>
              <a:srgbClr val="CCCC66"/>
            </a:solidFill>
            <a:ln w="32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08" name="Group 60"/>
            <p:cNvGrpSpPr>
              <a:grpSpLocks/>
            </p:cNvGrpSpPr>
            <p:nvPr/>
          </p:nvGrpSpPr>
          <p:grpSpPr bwMode="auto">
            <a:xfrm>
              <a:off x="4952" y="2057"/>
              <a:ext cx="112" cy="104"/>
              <a:chOff x="4952" y="2057"/>
              <a:chExt cx="112" cy="104"/>
            </a:xfrm>
          </p:grpSpPr>
          <p:sp>
            <p:nvSpPr>
              <p:cNvPr id="105513" name="Freeform 61"/>
              <p:cNvSpPr>
                <a:spLocks noChangeArrowheads="1"/>
              </p:cNvSpPr>
              <p:nvPr/>
            </p:nvSpPr>
            <p:spPr bwMode="auto">
              <a:xfrm flipH="1">
                <a:off x="4951" y="2057"/>
                <a:ext cx="113" cy="105"/>
              </a:xfrm>
              <a:custGeom>
                <a:avLst/>
                <a:gdLst>
                  <a:gd name="T0" fmla="*/ 21 w 131"/>
                  <a:gd name="T1" fmla="*/ 21 h 121"/>
                  <a:gd name="T2" fmla="*/ 19 w 131"/>
                  <a:gd name="T3" fmla="*/ 30 h 121"/>
                  <a:gd name="T4" fmla="*/ 23 w 131"/>
                  <a:gd name="T5" fmla="*/ 39 h 121"/>
                  <a:gd name="T6" fmla="*/ 2 w 131"/>
                  <a:gd name="T7" fmla="*/ 51 h 121"/>
                  <a:gd name="T8" fmla="*/ 0 w 131"/>
                  <a:gd name="T9" fmla="*/ 58 h 121"/>
                  <a:gd name="T10" fmla="*/ 34 w 131"/>
                  <a:gd name="T11" fmla="*/ 118 h 121"/>
                  <a:gd name="T12" fmla="*/ 40 w 131"/>
                  <a:gd name="T13" fmla="*/ 121 h 121"/>
                  <a:gd name="T14" fmla="*/ 131 w 131"/>
                  <a:gd name="T15" fmla="*/ 73 h 121"/>
                  <a:gd name="T16" fmla="*/ 131 w 131"/>
                  <a:gd name="T17" fmla="*/ 69 h 121"/>
                  <a:gd name="T18" fmla="*/ 99 w 131"/>
                  <a:gd name="T19" fmla="*/ 4 h 121"/>
                  <a:gd name="T20" fmla="*/ 90 w 131"/>
                  <a:gd name="T21" fmla="*/ 0 h 121"/>
                  <a:gd name="T22" fmla="*/ 68 w 131"/>
                  <a:gd name="T23" fmla="*/ 13 h 121"/>
                  <a:gd name="T24" fmla="*/ 60 w 131"/>
                  <a:gd name="T25" fmla="*/ 4 h 121"/>
                  <a:gd name="T26" fmla="*/ 51 w 131"/>
                  <a:gd name="T27" fmla="*/ 2 h 121"/>
                  <a:gd name="T28" fmla="*/ 21 w 131"/>
                  <a:gd name="T29" fmla="*/ 21 h 121"/>
                  <a:gd name="T30" fmla="*/ 21 w 131"/>
                  <a:gd name="T31" fmla="*/ 21 h 121"/>
                  <a:gd name="T32" fmla="*/ 32 w 131"/>
                  <a:gd name="T33" fmla="*/ 21 h 121"/>
                  <a:gd name="T34" fmla="*/ 30 w 131"/>
                  <a:gd name="T35" fmla="*/ 23 h 121"/>
                  <a:gd name="T36" fmla="*/ 30 w 131"/>
                  <a:gd name="T37" fmla="*/ 30 h 121"/>
                  <a:gd name="T38" fmla="*/ 32 w 131"/>
                  <a:gd name="T39" fmla="*/ 34 h 121"/>
                  <a:gd name="T40" fmla="*/ 62 w 131"/>
                  <a:gd name="T41" fmla="*/ 17 h 121"/>
                  <a:gd name="T42" fmla="*/ 58 w 131"/>
                  <a:gd name="T43" fmla="*/ 10 h 121"/>
                  <a:gd name="T44" fmla="*/ 51 w 131"/>
                  <a:gd name="T45" fmla="*/ 10 h 121"/>
                  <a:gd name="T46" fmla="*/ 32 w 131"/>
                  <a:gd name="T47" fmla="*/ 21 h 121"/>
                  <a:gd name="T48" fmla="*/ 21 w 131"/>
                  <a:gd name="T49" fmla="*/ 21 h 12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1"/>
                  <a:gd name="T76" fmla="*/ 0 h 121"/>
                  <a:gd name="T77" fmla="*/ 131 w 131"/>
                  <a:gd name="T78" fmla="*/ 121 h 12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1" h="121">
                    <a:moveTo>
                      <a:pt x="21" y="21"/>
                    </a:moveTo>
                    <a:lnTo>
                      <a:pt x="19" y="30"/>
                    </a:lnTo>
                    <a:lnTo>
                      <a:pt x="23" y="39"/>
                    </a:lnTo>
                    <a:lnTo>
                      <a:pt x="2" y="51"/>
                    </a:lnTo>
                    <a:lnTo>
                      <a:pt x="0" y="58"/>
                    </a:lnTo>
                    <a:lnTo>
                      <a:pt x="34" y="118"/>
                    </a:lnTo>
                    <a:lnTo>
                      <a:pt x="40" y="121"/>
                    </a:lnTo>
                    <a:lnTo>
                      <a:pt x="131" y="73"/>
                    </a:lnTo>
                    <a:lnTo>
                      <a:pt x="131" y="69"/>
                    </a:lnTo>
                    <a:lnTo>
                      <a:pt x="99" y="4"/>
                    </a:lnTo>
                    <a:lnTo>
                      <a:pt x="90" y="0"/>
                    </a:lnTo>
                    <a:lnTo>
                      <a:pt x="68" y="13"/>
                    </a:lnTo>
                    <a:lnTo>
                      <a:pt x="60" y="4"/>
                    </a:lnTo>
                    <a:lnTo>
                      <a:pt x="51" y="2"/>
                    </a:lnTo>
                    <a:lnTo>
                      <a:pt x="21" y="21"/>
                    </a:lnTo>
                    <a:lnTo>
                      <a:pt x="32" y="21"/>
                    </a:lnTo>
                    <a:lnTo>
                      <a:pt x="30" y="23"/>
                    </a:lnTo>
                    <a:lnTo>
                      <a:pt x="30" y="30"/>
                    </a:lnTo>
                    <a:lnTo>
                      <a:pt x="32" y="34"/>
                    </a:lnTo>
                    <a:lnTo>
                      <a:pt x="62" y="17"/>
                    </a:lnTo>
                    <a:lnTo>
                      <a:pt x="58" y="10"/>
                    </a:lnTo>
                    <a:lnTo>
                      <a:pt x="51" y="10"/>
                    </a:lnTo>
                    <a:lnTo>
                      <a:pt x="32" y="21"/>
                    </a:lnTo>
                    <a:lnTo>
                      <a:pt x="21" y="21"/>
                    </a:lnTo>
                    <a:close/>
                  </a:path>
                </a:pathLst>
              </a:custGeom>
              <a:solidFill>
                <a:srgbClr val="9DB4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14" name="Freeform 62"/>
              <p:cNvSpPr>
                <a:spLocks noChangeArrowheads="1"/>
              </p:cNvSpPr>
              <p:nvPr/>
            </p:nvSpPr>
            <p:spPr bwMode="auto">
              <a:xfrm flipH="1">
                <a:off x="4951" y="2057"/>
                <a:ext cx="113" cy="105"/>
              </a:xfrm>
              <a:custGeom>
                <a:avLst/>
                <a:gdLst>
                  <a:gd name="T0" fmla="*/ 21 w 131"/>
                  <a:gd name="T1" fmla="*/ 21 h 121"/>
                  <a:gd name="T2" fmla="*/ 19 w 131"/>
                  <a:gd name="T3" fmla="*/ 30 h 121"/>
                  <a:gd name="T4" fmla="*/ 23 w 131"/>
                  <a:gd name="T5" fmla="*/ 39 h 121"/>
                  <a:gd name="T6" fmla="*/ 2 w 131"/>
                  <a:gd name="T7" fmla="*/ 51 h 121"/>
                  <a:gd name="T8" fmla="*/ 0 w 131"/>
                  <a:gd name="T9" fmla="*/ 58 h 121"/>
                  <a:gd name="T10" fmla="*/ 34 w 131"/>
                  <a:gd name="T11" fmla="*/ 118 h 121"/>
                  <a:gd name="T12" fmla="*/ 40 w 131"/>
                  <a:gd name="T13" fmla="*/ 121 h 121"/>
                  <a:gd name="T14" fmla="*/ 131 w 131"/>
                  <a:gd name="T15" fmla="*/ 73 h 121"/>
                  <a:gd name="T16" fmla="*/ 131 w 131"/>
                  <a:gd name="T17" fmla="*/ 69 h 121"/>
                  <a:gd name="T18" fmla="*/ 99 w 131"/>
                  <a:gd name="T19" fmla="*/ 4 h 121"/>
                  <a:gd name="T20" fmla="*/ 90 w 131"/>
                  <a:gd name="T21" fmla="*/ 0 h 121"/>
                  <a:gd name="T22" fmla="*/ 68 w 131"/>
                  <a:gd name="T23" fmla="*/ 13 h 121"/>
                  <a:gd name="T24" fmla="*/ 60 w 131"/>
                  <a:gd name="T25" fmla="*/ 4 h 121"/>
                  <a:gd name="T26" fmla="*/ 51 w 131"/>
                  <a:gd name="T27" fmla="*/ 2 h 121"/>
                  <a:gd name="T28" fmla="*/ 21 w 131"/>
                  <a:gd name="T29" fmla="*/ 21 h 121"/>
                  <a:gd name="T30" fmla="*/ 32 w 131"/>
                  <a:gd name="T31" fmla="*/ 21 h 121"/>
                  <a:gd name="T32" fmla="*/ 30 w 131"/>
                  <a:gd name="T33" fmla="*/ 23 h 121"/>
                  <a:gd name="T34" fmla="*/ 30 w 131"/>
                  <a:gd name="T35" fmla="*/ 30 h 121"/>
                  <a:gd name="T36" fmla="*/ 32 w 131"/>
                  <a:gd name="T37" fmla="*/ 34 h 121"/>
                  <a:gd name="T38" fmla="*/ 62 w 131"/>
                  <a:gd name="T39" fmla="*/ 17 h 121"/>
                  <a:gd name="T40" fmla="*/ 58 w 131"/>
                  <a:gd name="T41" fmla="*/ 10 h 121"/>
                  <a:gd name="T42" fmla="*/ 51 w 131"/>
                  <a:gd name="T43" fmla="*/ 10 h 121"/>
                  <a:gd name="T44" fmla="*/ 32 w 131"/>
                  <a:gd name="T45" fmla="*/ 21 h 121"/>
                  <a:gd name="T46" fmla="*/ 21 w 131"/>
                  <a:gd name="T47" fmla="*/ 21 h 1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1"/>
                  <a:gd name="T73" fmla="*/ 0 h 121"/>
                  <a:gd name="T74" fmla="*/ 131 w 131"/>
                  <a:gd name="T75" fmla="*/ 121 h 1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1" h="121">
                    <a:moveTo>
                      <a:pt x="21" y="21"/>
                    </a:moveTo>
                    <a:lnTo>
                      <a:pt x="19" y="30"/>
                    </a:lnTo>
                    <a:lnTo>
                      <a:pt x="23" y="39"/>
                    </a:lnTo>
                    <a:lnTo>
                      <a:pt x="2" y="51"/>
                    </a:lnTo>
                    <a:lnTo>
                      <a:pt x="0" y="58"/>
                    </a:lnTo>
                    <a:lnTo>
                      <a:pt x="34" y="118"/>
                    </a:lnTo>
                    <a:lnTo>
                      <a:pt x="40" y="121"/>
                    </a:lnTo>
                    <a:lnTo>
                      <a:pt x="131" y="73"/>
                    </a:lnTo>
                    <a:lnTo>
                      <a:pt x="131" y="69"/>
                    </a:lnTo>
                    <a:lnTo>
                      <a:pt x="99" y="4"/>
                    </a:lnTo>
                    <a:lnTo>
                      <a:pt x="90" y="0"/>
                    </a:lnTo>
                    <a:lnTo>
                      <a:pt x="68" y="13"/>
                    </a:lnTo>
                    <a:lnTo>
                      <a:pt x="60" y="4"/>
                    </a:lnTo>
                    <a:lnTo>
                      <a:pt x="51" y="2"/>
                    </a:lnTo>
                    <a:lnTo>
                      <a:pt x="21" y="21"/>
                    </a:lnTo>
                    <a:lnTo>
                      <a:pt x="32" y="21"/>
                    </a:lnTo>
                    <a:lnTo>
                      <a:pt x="30" y="23"/>
                    </a:lnTo>
                    <a:lnTo>
                      <a:pt x="30" y="30"/>
                    </a:lnTo>
                    <a:lnTo>
                      <a:pt x="32" y="34"/>
                    </a:lnTo>
                    <a:lnTo>
                      <a:pt x="62" y="17"/>
                    </a:lnTo>
                    <a:lnTo>
                      <a:pt x="58" y="10"/>
                    </a:lnTo>
                    <a:lnTo>
                      <a:pt x="51" y="10"/>
                    </a:lnTo>
                    <a:lnTo>
                      <a:pt x="32" y="21"/>
                    </a:lnTo>
                    <a:lnTo>
                      <a:pt x="21" y="21"/>
                    </a:lnTo>
                    <a:close/>
                  </a:path>
                </a:pathLst>
              </a:custGeom>
              <a:solidFill>
                <a:srgbClr val="9DB4B7"/>
              </a:solidFill>
              <a:ln w="3240">
                <a:solidFill>
                  <a:srgbClr val="9DB4B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15" name="Freeform 63"/>
              <p:cNvSpPr>
                <a:spLocks noChangeArrowheads="1"/>
              </p:cNvSpPr>
              <p:nvPr/>
            </p:nvSpPr>
            <p:spPr bwMode="auto">
              <a:xfrm flipH="1">
                <a:off x="4951" y="2057"/>
                <a:ext cx="113" cy="105"/>
              </a:xfrm>
              <a:custGeom>
                <a:avLst/>
                <a:gdLst>
                  <a:gd name="T0" fmla="*/ 23 w 131"/>
                  <a:gd name="T1" fmla="*/ 39 h 121"/>
                  <a:gd name="T2" fmla="*/ 2 w 131"/>
                  <a:gd name="T3" fmla="*/ 51 h 121"/>
                  <a:gd name="T4" fmla="*/ 0 w 131"/>
                  <a:gd name="T5" fmla="*/ 58 h 121"/>
                  <a:gd name="T6" fmla="*/ 34 w 131"/>
                  <a:gd name="T7" fmla="*/ 118 h 121"/>
                  <a:gd name="T8" fmla="*/ 40 w 131"/>
                  <a:gd name="T9" fmla="*/ 121 h 121"/>
                  <a:gd name="T10" fmla="*/ 131 w 131"/>
                  <a:gd name="T11" fmla="*/ 73 h 121"/>
                  <a:gd name="T12" fmla="*/ 131 w 131"/>
                  <a:gd name="T13" fmla="*/ 69 h 121"/>
                  <a:gd name="T14" fmla="*/ 99 w 131"/>
                  <a:gd name="T15" fmla="*/ 4 h 121"/>
                  <a:gd name="T16" fmla="*/ 90 w 131"/>
                  <a:gd name="T17" fmla="*/ 0 h 121"/>
                  <a:gd name="T18" fmla="*/ 68 w 131"/>
                  <a:gd name="T19" fmla="*/ 13 h 121"/>
                  <a:gd name="T20" fmla="*/ 60 w 131"/>
                  <a:gd name="T21" fmla="*/ 4 h 121"/>
                  <a:gd name="T22" fmla="*/ 51 w 131"/>
                  <a:gd name="T23" fmla="*/ 2 h 121"/>
                  <a:gd name="T24" fmla="*/ 21 w 131"/>
                  <a:gd name="T25" fmla="*/ 21 h 121"/>
                  <a:gd name="T26" fmla="*/ 19 w 131"/>
                  <a:gd name="T27" fmla="*/ 30 h 121"/>
                  <a:gd name="T28" fmla="*/ 23 w 131"/>
                  <a:gd name="T29" fmla="*/ 39 h 12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31"/>
                  <a:gd name="T46" fmla="*/ 0 h 121"/>
                  <a:gd name="T47" fmla="*/ 131 w 131"/>
                  <a:gd name="T48" fmla="*/ 121 h 12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31" h="121">
                    <a:moveTo>
                      <a:pt x="23" y="39"/>
                    </a:moveTo>
                    <a:lnTo>
                      <a:pt x="2" y="51"/>
                    </a:lnTo>
                    <a:lnTo>
                      <a:pt x="0" y="58"/>
                    </a:lnTo>
                    <a:lnTo>
                      <a:pt x="34" y="118"/>
                    </a:lnTo>
                    <a:lnTo>
                      <a:pt x="40" y="121"/>
                    </a:lnTo>
                    <a:lnTo>
                      <a:pt x="131" y="73"/>
                    </a:lnTo>
                    <a:lnTo>
                      <a:pt x="131" y="69"/>
                    </a:lnTo>
                    <a:lnTo>
                      <a:pt x="99" y="4"/>
                    </a:lnTo>
                    <a:lnTo>
                      <a:pt x="90" y="0"/>
                    </a:lnTo>
                    <a:lnTo>
                      <a:pt x="68" y="13"/>
                    </a:lnTo>
                    <a:lnTo>
                      <a:pt x="60" y="4"/>
                    </a:lnTo>
                    <a:lnTo>
                      <a:pt x="51" y="2"/>
                    </a:lnTo>
                    <a:lnTo>
                      <a:pt x="21" y="21"/>
                    </a:lnTo>
                    <a:lnTo>
                      <a:pt x="19" y="30"/>
                    </a:lnTo>
                    <a:lnTo>
                      <a:pt x="23" y="39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16" name="Freeform 64"/>
              <p:cNvSpPr>
                <a:spLocks noChangeArrowheads="1"/>
              </p:cNvSpPr>
              <p:nvPr/>
            </p:nvSpPr>
            <p:spPr bwMode="auto">
              <a:xfrm flipH="1">
                <a:off x="5011" y="2066"/>
                <a:ext cx="28" cy="21"/>
              </a:xfrm>
              <a:custGeom>
                <a:avLst/>
                <a:gdLst>
                  <a:gd name="T0" fmla="*/ 2 w 32"/>
                  <a:gd name="T1" fmla="*/ 24 h 24"/>
                  <a:gd name="T2" fmla="*/ 32 w 32"/>
                  <a:gd name="T3" fmla="*/ 7 h 24"/>
                  <a:gd name="T4" fmla="*/ 28 w 32"/>
                  <a:gd name="T5" fmla="*/ 0 h 24"/>
                  <a:gd name="T6" fmla="*/ 21 w 32"/>
                  <a:gd name="T7" fmla="*/ 0 h 24"/>
                  <a:gd name="T8" fmla="*/ 0 w 32"/>
                  <a:gd name="T9" fmla="*/ 13 h 24"/>
                  <a:gd name="T10" fmla="*/ 0 w 32"/>
                  <a:gd name="T11" fmla="*/ 20 h 24"/>
                  <a:gd name="T12" fmla="*/ 2 w 32"/>
                  <a:gd name="T13" fmla="*/ 24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24"/>
                  <a:gd name="T23" fmla="*/ 32 w 32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24">
                    <a:moveTo>
                      <a:pt x="2" y="24"/>
                    </a:moveTo>
                    <a:lnTo>
                      <a:pt x="32" y="7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0" y="13"/>
                    </a:lnTo>
                    <a:lnTo>
                      <a:pt x="0" y="20"/>
                    </a:lnTo>
                    <a:lnTo>
                      <a:pt x="2" y="24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09" name="Freeform 65"/>
            <p:cNvSpPr>
              <a:spLocks noChangeArrowheads="1"/>
            </p:cNvSpPr>
            <p:nvPr/>
          </p:nvSpPr>
          <p:spPr bwMode="auto">
            <a:xfrm flipH="1">
              <a:off x="5050" y="1969"/>
              <a:ext cx="63" cy="37"/>
            </a:xfrm>
            <a:custGeom>
              <a:avLst/>
              <a:gdLst>
                <a:gd name="T0" fmla="*/ 73 w 73"/>
                <a:gd name="T1" fmla="*/ 0 h 43"/>
                <a:gd name="T2" fmla="*/ 62 w 73"/>
                <a:gd name="T3" fmla="*/ 7 h 43"/>
                <a:gd name="T4" fmla="*/ 51 w 73"/>
                <a:gd name="T5" fmla="*/ 22 h 43"/>
                <a:gd name="T6" fmla="*/ 36 w 73"/>
                <a:gd name="T7" fmla="*/ 33 h 43"/>
                <a:gd name="T8" fmla="*/ 15 w 73"/>
                <a:gd name="T9" fmla="*/ 33 h 43"/>
                <a:gd name="T10" fmla="*/ 0 w 73"/>
                <a:gd name="T11" fmla="*/ 39 h 43"/>
                <a:gd name="T12" fmla="*/ 4 w 73"/>
                <a:gd name="T13" fmla="*/ 43 h 43"/>
                <a:gd name="T14" fmla="*/ 41 w 73"/>
                <a:gd name="T15" fmla="*/ 43 h 43"/>
                <a:gd name="T16" fmla="*/ 58 w 73"/>
                <a:gd name="T17" fmla="*/ 39 h 43"/>
                <a:gd name="T18" fmla="*/ 62 w 73"/>
                <a:gd name="T19" fmla="*/ 22 h 43"/>
                <a:gd name="T20" fmla="*/ 73 w 73"/>
                <a:gd name="T21" fmla="*/ 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3"/>
                <a:gd name="T34" fmla="*/ 0 h 43"/>
                <a:gd name="T35" fmla="*/ 73 w 73"/>
                <a:gd name="T36" fmla="*/ 43 h 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3" h="43">
                  <a:moveTo>
                    <a:pt x="73" y="0"/>
                  </a:moveTo>
                  <a:lnTo>
                    <a:pt x="62" y="7"/>
                  </a:lnTo>
                  <a:lnTo>
                    <a:pt x="51" y="22"/>
                  </a:lnTo>
                  <a:lnTo>
                    <a:pt x="36" y="33"/>
                  </a:lnTo>
                  <a:lnTo>
                    <a:pt x="15" y="33"/>
                  </a:lnTo>
                  <a:lnTo>
                    <a:pt x="0" y="39"/>
                  </a:lnTo>
                  <a:lnTo>
                    <a:pt x="4" y="43"/>
                  </a:lnTo>
                  <a:lnTo>
                    <a:pt x="41" y="43"/>
                  </a:lnTo>
                  <a:lnTo>
                    <a:pt x="58" y="39"/>
                  </a:lnTo>
                  <a:lnTo>
                    <a:pt x="62" y="2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CF0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0" name="Freeform 66"/>
            <p:cNvSpPr>
              <a:spLocks noChangeArrowheads="1"/>
            </p:cNvSpPr>
            <p:nvPr/>
          </p:nvSpPr>
          <p:spPr bwMode="auto">
            <a:xfrm flipH="1">
              <a:off x="5050" y="1969"/>
              <a:ext cx="63" cy="37"/>
            </a:xfrm>
            <a:custGeom>
              <a:avLst/>
              <a:gdLst>
                <a:gd name="T0" fmla="*/ 73 w 73"/>
                <a:gd name="T1" fmla="*/ 0 h 43"/>
                <a:gd name="T2" fmla="*/ 62 w 73"/>
                <a:gd name="T3" fmla="*/ 7 h 43"/>
                <a:gd name="T4" fmla="*/ 51 w 73"/>
                <a:gd name="T5" fmla="*/ 22 h 43"/>
                <a:gd name="T6" fmla="*/ 36 w 73"/>
                <a:gd name="T7" fmla="*/ 33 h 43"/>
                <a:gd name="T8" fmla="*/ 15 w 73"/>
                <a:gd name="T9" fmla="*/ 33 h 43"/>
                <a:gd name="T10" fmla="*/ 0 w 73"/>
                <a:gd name="T11" fmla="*/ 39 h 43"/>
                <a:gd name="T12" fmla="*/ 4 w 73"/>
                <a:gd name="T13" fmla="*/ 43 h 43"/>
                <a:gd name="T14" fmla="*/ 41 w 73"/>
                <a:gd name="T15" fmla="*/ 43 h 43"/>
                <a:gd name="T16" fmla="*/ 58 w 73"/>
                <a:gd name="T17" fmla="*/ 39 h 43"/>
                <a:gd name="T18" fmla="*/ 62 w 73"/>
                <a:gd name="T19" fmla="*/ 22 h 43"/>
                <a:gd name="T20" fmla="*/ 73 w 73"/>
                <a:gd name="T21" fmla="*/ 0 h 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3"/>
                <a:gd name="T34" fmla="*/ 0 h 43"/>
                <a:gd name="T35" fmla="*/ 73 w 73"/>
                <a:gd name="T36" fmla="*/ 43 h 4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3" h="43">
                  <a:moveTo>
                    <a:pt x="73" y="0"/>
                  </a:moveTo>
                  <a:lnTo>
                    <a:pt x="62" y="7"/>
                  </a:lnTo>
                  <a:lnTo>
                    <a:pt x="51" y="22"/>
                  </a:lnTo>
                  <a:lnTo>
                    <a:pt x="36" y="33"/>
                  </a:lnTo>
                  <a:lnTo>
                    <a:pt x="15" y="33"/>
                  </a:lnTo>
                  <a:lnTo>
                    <a:pt x="0" y="39"/>
                  </a:lnTo>
                  <a:lnTo>
                    <a:pt x="4" y="43"/>
                  </a:lnTo>
                  <a:lnTo>
                    <a:pt x="41" y="43"/>
                  </a:lnTo>
                  <a:lnTo>
                    <a:pt x="58" y="39"/>
                  </a:lnTo>
                  <a:lnTo>
                    <a:pt x="62" y="2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F9933"/>
            </a:solidFill>
            <a:ln w="32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1" name="Freeform 67"/>
            <p:cNvSpPr>
              <a:spLocks noChangeArrowheads="1"/>
            </p:cNvSpPr>
            <p:nvPr/>
          </p:nvSpPr>
          <p:spPr bwMode="auto">
            <a:xfrm flipH="1">
              <a:off x="5020" y="2060"/>
              <a:ext cx="20" cy="16"/>
            </a:xfrm>
            <a:custGeom>
              <a:avLst/>
              <a:gdLst>
                <a:gd name="T0" fmla="*/ 21 w 23"/>
                <a:gd name="T1" fmla="*/ 2 h 19"/>
                <a:gd name="T2" fmla="*/ 10 w 23"/>
                <a:gd name="T3" fmla="*/ 0 h 19"/>
                <a:gd name="T4" fmla="*/ 4 w 23"/>
                <a:gd name="T5" fmla="*/ 9 h 19"/>
                <a:gd name="T6" fmla="*/ 0 w 23"/>
                <a:gd name="T7" fmla="*/ 15 h 19"/>
                <a:gd name="T8" fmla="*/ 4 w 23"/>
                <a:gd name="T9" fmla="*/ 19 h 19"/>
                <a:gd name="T10" fmla="*/ 10 w 23"/>
                <a:gd name="T11" fmla="*/ 19 h 19"/>
                <a:gd name="T12" fmla="*/ 17 w 23"/>
                <a:gd name="T13" fmla="*/ 17 h 19"/>
                <a:gd name="T14" fmla="*/ 21 w 23"/>
                <a:gd name="T15" fmla="*/ 13 h 19"/>
                <a:gd name="T16" fmla="*/ 23 w 23"/>
                <a:gd name="T17" fmla="*/ 9 h 19"/>
                <a:gd name="T18" fmla="*/ 21 w 23"/>
                <a:gd name="T19" fmla="*/ 2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"/>
                <a:gd name="T31" fmla="*/ 0 h 19"/>
                <a:gd name="T32" fmla="*/ 23 w 2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" h="19">
                  <a:moveTo>
                    <a:pt x="21" y="2"/>
                  </a:moveTo>
                  <a:lnTo>
                    <a:pt x="10" y="0"/>
                  </a:lnTo>
                  <a:lnTo>
                    <a:pt x="4" y="9"/>
                  </a:lnTo>
                  <a:lnTo>
                    <a:pt x="0" y="15"/>
                  </a:lnTo>
                  <a:lnTo>
                    <a:pt x="4" y="19"/>
                  </a:lnTo>
                  <a:lnTo>
                    <a:pt x="10" y="19"/>
                  </a:lnTo>
                  <a:lnTo>
                    <a:pt x="17" y="17"/>
                  </a:lnTo>
                  <a:lnTo>
                    <a:pt x="21" y="13"/>
                  </a:lnTo>
                  <a:lnTo>
                    <a:pt x="23" y="9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FFD2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2" name="Freeform 68"/>
            <p:cNvSpPr>
              <a:spLocks noChangeArrowheads="1"/>
            </p:cNvSpPr>
            <p:nvPr/>
          </p:nvSpPr>
          <p:spPr bwMode="auto">
            <a:xfrm flipH="1">
              <a:off x="5020" y="2060"/>
              <a:ext cx="20" cy="16"/>
            </a:xfrm>
            <a:custGeom>
              <a:avLst/>
              <a:gdLst>
                <a:gd name="T0" fmla="*/ 21 w 23"/>
                <a:gd name="T1" fmla="*/ 2 h 19"/>
                <a:gd name="T2" fmla="*/ 10 w 23"/>
                <a:gd name="T3" fmla="*/ 0 h 19"/>
                <a:gd name="T4" fmla="*/ 4 w 23"/>
                <a:gd name="T5" fmla="*/ 9 h 19"/>
                <a:gd name="T6" fmla="*/ 0 w 23"/>
                <a:gd name="T7" fmla="*/ 15 h 19"/>
                <a:gd name="T8" fmla="*/ 4 w 23"/>
                <a:gd name="T9" fmla="*/ 19 h 19"/>
                <a:gd name="T10" fmla="*/ 10 w 23"/>
                <a:gd name="T11" fmla="*/ 19 h 19"/>
                <a:gd name="T12" fmla="*/ 17 w 23"/>
                <a:gd name="T13" fmla="*/ 17 h 19"/>
                <a:gd name="T14" fmla="*/ 21 w 23"/>
                <a:gd name="T15" fmla="*/ 13 h 19"/>
                <a:gd name="T16" fmla="*/ 23 w 23"/>
                <a:gd name="T17" fmla="*/ 9 h 19"/>
                <a:gd name="T18" fmla="*/ 21 w 23"/>
                <a:gd name="T19" fmla="*/ 2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"/>
                <a:gd name="T31" fmla="*/ 0 h 19"/>
                <a:gd name="T32" fmla="*/ 23 w 23"/>
                <a:gd name="T33" fmla="*/ 19 h 1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" h="19">
                  <a:moveTo>
                    <a:pt x="21" y="2"/>
                  </a:moveTo>
                  <a:lnTo>
                    <a:pt x="10" y="0"/>
                  </a:lnTo>
                  <a:lnTo>
                    <a:pt x="4" y="9"/>
                  </a:lnTo>
                  <a:lnTo>
                    <a:pt x="0" y="15"/>
                  </a:lnTo>
                  <a:lnTo>
                    <a:pt x="4" y="19"/>
                  </a:lnTo>
                  <a:lnTo>
                    <a:pt x="10" y="19"/>
                  </a:lnTo>
                  <a:lnTo>
                    <a:pt x="17" y="17"/>
                  </a:lnTo>
                  <a:lnTo>
                    <a:pt x="21" y="13"/>
                  </a:lnTo>
                  <a:lnTo>
                    <a:pt x="23" y="9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FFD255"/>
            </a:solidFill>
            <a:ln w="324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5497" name="Picture 6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5" y="4310063"/>
            <a:ext cx="46513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8198" name="Line 70"/>
          <p:cNvSpPr>
            <a:spLocks noChangeShapeType="1"/>
          </p:cNvSpPr>
          <p:nvPr/>
        </p:nvSpPr>
        <p:spPr bwMode="auto">
          <a:xfrm flipV="1">
            <a:off x="4419600" y="4422775"/>
            <a:ext cx="2435225" cy="1293813"/>
          </a:xfrm>
          <a:prstGeom prst="line">
            <a:avLst/>
          </a:prstGeom>
          <a:noFill/>
          <a:ln w="63360">
            <a:solidFill>
              <a:srgbClr val="FFCC00"/>
            </a:solidFill>
            <a:miter lim="800000"/>
            <a:headEnd/>
            <a:tailEnd type="triangle" w="med" len="med"/>
          </a:ln>
          <a:effectLst>
            <a:outerShdw blurRad="63500" dist="17819" dir="2700000" algn="ctr" rotWithShape="0">
              <a:srgbClr val="666600"/>
            </a:outerShdw>
          </a:effectLst>
        </p:spPr>
        <p:txBody>
          <a:bodyPr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5499" name="Rectangle 7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OSPFv3</a:t>
            </a:r>
            <a:r>
              <a:rPr lang="en-GB">
                <a:latin typeface="Garamond" charset="0"/>
                <a:cs typeface="Arial" charset="0"/>
              </a:rPr>
              <a:t> on IPv6 Tunnels over IPv4</a:t>
            </a:r>
          </a:p>
        </p:txBody>
      </p:sp>
      <p:sp>
        <p:nvSpPr>
          <p:cNvPr id="48200" name="Line 72"/>
          <p:cNvSpPr>
            <a:spLocks noChangeShapeType="1"/>
          </p:cNvSpPr>
          <p:nvPr/>
        </p:nvSpPr>
        <p:spPr bwMode="auto">
          <a:xfrm>
            <a:off x="3581400" y="2971800"/>
            <a:ext cx="1416050" cy="757238"/>
          </a:xfrm>
          <a:prstGeom prst="line">
            <a:avLst/>
          </a:prstGeom>
          <a:noFill/>
          <a:ln w="63360">
            <a:solidFill>
              <a:srgbClr val="FFCC00"/>
            </a:solidFill>
            <a:miter lim="800000"/>
            <a:headEnd/>
            <a:tailEnd type="triangle" w="med" len="med"/>
          </a:ln>
          <a:effectLst>
            <a:outerShdw blurRad="63500" dist="17819" dir="2700000" algn="ctr" rotWithShape="0">
              <a:srgbClr val="666600"/>
            </a:outerShdw>
          </a:effectLst>
        </p:spPr>
        <p:txBody>
          <a:bodyPr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5501" name="Text Box 73"/>
          <p:cNvSpPr txBox="1">
            <a:spLocks noChangeArrowheads="1"/>
          </p:cNvSpPr>
          <p:nvPr/>
        </p:nvSpPr>
        <p:spPr bwMode="auto">
          <a:xfrm>
            <a:off x="6019800" y="3581400"/>
            <a:ext cx="11430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080" tIns="36360" rIns="73080" bIns="3636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ZA" sz="1400" b="1">
                <a:solidFill>
                  <a:srgbClr val="FF0000"/>
                </a:solidFill>
                <a:latin typeface="Arial" charset="0"/>
                <a:cs typeface="DejaVu Sans" charset="0"/>
              </a:rPr>
              <a:t>IPv4 Backbone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Link State Algorithm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Each router contains a database containing a map of the whole topology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Links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Their state (including cost)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All routers have the same information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All routers calculate the best path to every destination</a:t>
            </a:r>
          </a:p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Any link state changes are flooded across the network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“</a:t>
            </a:r>
            <a:r>
              <a:rPr lang="en-GB">
                <a:latin typeface="Verdana" charset="0"/>
                <a:ea typeface="Arial" charset="0"/>
                <a:cs typeface="Arial" charset="0"/>
              </a:rPr>
              <a:t>Global spread of local knowledge</a:t>
            </a:r>
            <a:r>
              <a:rPr lang="ja-JP" altLang="en-GB">
                <a:latin typeface="Verdana" charset="0"/>
                <a:ea typeface="Arial" charset="0"/>
                <a:cs typeface="Arial" charset="0"/>
              </a:rPr>
              <a:t>”</a:t>
            </a:r>
            <a:endParaRPr lang="en-GB">
              <a:latin typeface="Verdana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212725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800">
                <a:latin typeface="Garamond" charset="0"/>
                <a:cs typeface="Arial" charset="0"/>
              </a:rPr>
              <a:t>Introduction to OSPF</a:t>
            </a: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270250"/>
            <a:ext cx="6400800" cy="2209800"/>
          </a:xfrm>
        </p:spPr>
        <p:txBody>
          <a:bodyPr lIns="90000" tIns="46800" rIns="90000" bIns="46800"/>
          <a:lstStyle/>
          <a:p>
            <a:pPr marL="0" indent="0" algn="ctr" eaLnBrk="1" hangingPunct="1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>
                <a:latin typeface="Verdana" charset="0"/>
                <a:cs typeface="Arial" charset="0"/>
              </a:rPr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Link State Routing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Automatic neighbour discovery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>
                <a:latin typeface="Verdana" charset="0"/>
                <a:ea typeface="Arial" charset="0"/>
                <a:cs typeface="Arial" charset="0"/>
              </a:rPr>
              <a:t>Neighbours are physically connected routers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Verdana" charset="0"/>
                <a:cs typeface="Arial" charset="0"/>
              </a:rPr>
              <a:t>Each router constructs a Link State Packet (LSP)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Distributes the LSP to neighbours…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…using an LSA (Link State Announcement)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Verdana" charset="0"/>
                <a:cs typeface="Arial" charset="0"/>
              </a:rPr>
              <a:t>Each router computes its best path to every destination</a:t>
            </a:r>
          </a:p>
          <a:p>
            <a:pPr marL="341313" indent="-341313" eaLnBrk="1" hangingPunct="1"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Verdana" charset="0"/>
                <a:cs typeface="Arial" charset="0"/>
              </a:rPr>
              <a:t>On network failure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New LSPs are flooded</a:t>
            </a:r>
          </a:p>
          <a:p>
            <a:pPr marL="741363" lvl="1" indent="-284163" eaLnBrk="1" hangingPunct="1"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All routers recompute routing table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463"/>
            <a:ext cx="8229600" cy="143510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Low Bandwidth Requirements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4572000"/>
            <a:ext cx="7772400" cy="1868488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Only changes are propagated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latin typeface="Verdana" charset="0"/>
                <a:cs typeface="Arial" charset="0"/>
              </a:rPr>
              <a:t>Multicast used on multi-access broadcast networks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224.0.0.5 used for all OSPF speakers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Verdana" charset="0"/>
                <a:ea typeface="Arial" charset="0"/>
                <a:cs typeface="Arial" charset="0"/>
              </a:rPr>
              <a:t>224.0.0.6 used for DR and BDR routers</a:t>
            </a:r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 flipV="1">
            <a:off x="4552950" y="2479675"/>
            <a:ext cx="700088" cy="79057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894" name="Group 5"/>
          <p:cNvGrpSpPr>
            <a:grpSpLocks/>
          </p:cNvGrpSpPr>
          <p:nvPr/>
        </p:nvGrpSpPr>
        <p:grpSpPr bwMode="auto">
          <a:xfrm>
            <a:off x="4495800" y="1828800"/>
            <a:ext cx="1839913" cy="858838"/>
            <a:chOff x="2832" y="1152"/>
            <a:chExt cx="1159" cy="541"/>
          </a:xfrm>
        </p:grpSpPr>
        <p:grpSp>
          <p:nvGrpSpPr>
            <p:cNvPr id="37907" name="Group 6"/>
            <p:cNvGrpSpPr>
              <a:grpSpLocks/>
            </p:cNvGrpSpPr>
            <p:nvPr/>
          </p:nvGrpSpPr>
          <p:grpSpPr bwMode="auto">
            <a:xfrm>
              <a:off x="2832" y="1152"/>
              <a:ext cx="1159" cy="541"/>
              <a:chOff x="2832" y="1152"/>
              <a:chExt cx="1159" cy="541"/>
            </a:xfrm>
          </p:grpSpPr>
          <p:sp>
            <p:nvSpPr>
              <p:cNvPr id="37909" name="Oval 7"/>
              <p:cNvSpPr>
                <a:spLocks noChangeArrowheads="1"/>
              </p:cNvSpPr>
              <p:nvPr/>
            </p:nvSpPr>
            <p:spPr bwMode="auto">
              <a:xfrm>
                <a:off x="2842" y="1165"/>
                <a:ext cx="1150" cy="528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0" name="Oval 8"/>
              <p:cNvSpPr>
                <a:spLocks noChangeArrowheads="1"/>
              </p:cNvSpPr>
              <p:nvPr/>
            </p:nvSpPr>
            <p:spPr bwMode="auto">
              <a:xfrm>
                <a:off x="2832" y="1152"/>
                <a:ext cx="1133" cy="515"/>
              </a:xfrm>
              <a:prstGeom prst="ellipse">
                <a:avLst/>
              </a:prstGeom>
              <a:solidFill>
                <a:srgbClr val="FFFFAA"/>
              </a:solidFill>
              <a:ln w="25560">
                <a:solidFill>
                  <a:srgbClr val="FF2A35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1" name="Oval 9"/>
              <p:cNvSpPr>
                <a:spLocks noChangeArrowheads="1"/>
              </p:cNvSpPr>
              <p:nvPr/>
            </p:nvSpPr>
            <p:spPr bwMode="auto">
              <a:xfrm>
                <a:off x="2886" y="1204"/>
                <a:ext cx="1036" cy="411"/>
              </a:xfrm>
              <a:prstGeom prst="ellipse">
                <a:avLst/>
              </a:prstGeom>
              <a:solidFill>
                <a:srgbClr val="FFFFAA"/>
              </a:solidFill>
              <a:ln w="25560">
                <a:solidFill>
                  <a:srgbClr val="FF2A35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08" name="Rectangle 10"/>
            <p:cNvSpPr>
              <a:spLocks noChangeArrowheads="1"/>
            </p:cNvSpPr>
            <p:nvPr/>
          </p:nvSpPr>
          <p:spPr bwMode="auto">
            <a:xfrm>
              <a:off x="3046" y="1239"/>
              <a:ext cx="726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03680" tIns="51840" rIns="103680" bIns="5184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FDDI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Dual Ring</a:t>
              </a:r>
            </a:p>
          </p:txBody>
        </p:sp>
      </p:grpSp>
      <p:sp>
        <p:nvSpPr>
          <p:cNvPr id="37895" name="Line 11"/>
          <p:cNvSpPr>
            <a:spLocks noChangeShapeType="1"/>
          </p:cNvSpPr>
          <p:nvPr/>
        </p:nvSpPr>
        <p:spPr bwMode="auto">
          <a:xfrm flipV="1">
            <a:off x="4287838" y="2520950"/>
            <a:ext cx="700087" cy="79057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12"/>
          <p:cNvSpPr>
            <a:spLocks noChangeShapeType="1"/>
          </p:cNvSpPr>
          <p:nvPr/>
        </p:nvSpPr>
        <p:spPr bwMode="auto">
          <a:xfrm>
            <a:off x="2733675" y="3424238"/>
            <a:ext cx="1490663" cy="15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Rectangle 13"/>
          <p:cNvSpPr>
            <a:spLocks noChangeArrowheads="1"/>
          </p:cNvSpPr>
          <p:nvPr/>
        </p:nvSpPr>
        <p:spPr bwMode="auto">
          <a:xfrm>
            <a:off x="4873625" y="3227388"/>
            <a:ext cx="4746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R1</a:t>
            </a:r>
          </a:p>
        </p:txBody>
      </p:sp>
      <p:sp>
        <p:nvSpPr>
          <p:cNvPr id="37898" name="Line 14"/>
          <p:cNvSpPr>
            <a:spLocks noChangeShapeType="1"/>
          </p:cNvSpPr>
          <p:nvPr/>
        </p:nvSpPr>
        <p:spPr bwMode="auto">
          <a:xfrm>
            <a:off x="2738438" y="2447925"/>
            <a:ext cx="1587" cy="195262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4243388" y="3949700"/>
            <a:ext cx="587375" cy="357188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blurRad="63500" dist="17819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Rectangle 16"/>
          <p:cNvSpPr>
            <a:spLocks noChangeArrowheads="1"/>
          </p:cNvSpPr>
          <p:nvPr/>
        </p:nvSpPr>
        <p:spPr bwMode="auto">
          <a:xfrm>
            <a:off x="4216400" y="3932238"/>
            <a:ext cx="6397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  <a:latin typeface="Arial" charset="0"/>
                <a:cs typeface="DejaVu Sans" charset="0"/>
              </a:rPr>
              <a:t>LSA</a:t>
            </a:r>
          </a:p>
        </p:txBody>
      </p:sp>
      <p:pic>
        <p:nvPicPr>
          <p:cNvPr id="3790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3079750"/>
            <a:ext cx="9969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7902" name="Line 18"/>
          <p:cNvSpPr>
            <a:spLocks noChangeShapeType="1"/>
          </p:cNvSpPr>
          <p:nvPr/>
        </p:nvSpPr>
        <p:spPr bwMode="auto">
          <a:xfrm flipV="1">
            <a:off x="4037013" y="2530475"/>
            <a:ext cx="449262" cy="5127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19"/>
          <p:cNvSpPr>
            <a:spLocks noChangeShapeType="1"/>
          </p:cNvSpPr>
          <p:nvPr/>
        </p:nvSpPr>
        <p:spPr bwMode="auto">
          <a:xfrm>
            <a:off x="4637088" y="3803650"/>
            <a:ext cx="750887" cy="538163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Rectangle 20"/>
          <p:cNvSpPr>
            <a:spLocks noChangeArrowheads="1"/>
          </p:cNvSpPr>
          <p:nvPr/>
        </p:nvSpPr>
        <p:spPr bwMode="auto">
          <a:xfrm>
            <a:off x="2855913" y="2989263"/>
            <a:ext cx="69215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6000" b="1">
                <a:solidFill>
                  <a:srgbClr val="000000"/>
                </a:solidFill>
                <a:latin typeface="Arial" charset="0"/>
                <a:cs typeface="DejaVu Sans" charset="0"/>
              </a:rPr>
              <a:t>X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3573463" y="2519363"/>
            <a:ext cx="585787" cy="35560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blurRad="63500" dist="17819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22"/>
          <p:cNvSpPr>
            <a:spLocks noChangeArrowheads="1"/>
          </p:cNvSpPr>
          <p:nvPr/>
        </p:nvSpPr>
        <p:spPr bwMode="auto">
          <a:xfrm>
            <a:off x="3549650" y="2503488"/>
            <a:ext cx="6397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FFFFFF"/>
                </a:solidFill>
                <a:latin typeface="Arial" charset="0"/>
                <a:cs typeface="DejaVu Sans" charset="0"/>
              </a:rPr>
              <a:t>LSA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“Shortest Path First”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05000"/>
            <a:ext cx="7772400" cy="914400"/>
          </a:xfrm>
        </p:spPr>
        <p:txBody>
          <a:bodyPr/>
          <a:lstStyle/>
          <a:p>
            <a:pPr marL="341313" indent="-341313" eaLnBrk="1" hangingPunct="1">
              <a:spcBef>
                <a:spcPts val="650"/>
              </a:spcBef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600">
                <a:latin typeface="Verdana" charset="0"/>
                <a:cs typeface="Arial" charset="0"/>
              </a:rPr>
              <a:t>The optimal path is determined by the sum of the interface costs</a:t>
            </a:r>
          </a:p>
        </p:txBody>
      </p:sp>
      <p:sp>
        <p:nvSpPr>
          <p:cNvPr id="39940" name="Line 3"/>
          <p:cNvSpPr>
            <a:spLocks noChangeShapeType="1"/>
          </p:cNvSpPr>
          <p:nvPr/>
        </p:nvSpPr>
        <p:spPr bwMode="auto">
          <a:xfrm>
            <a:off x="3097213" y="3716338"/>
            <a:ext cx="2252662" cy="15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3097213" y="3841750"/>
            <a:ext cx="2603500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994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319463"/>
            <a:ext cx="17399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994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463"/>
            <a:ext cx="17399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9944" name="Line 7"/>
          <p:cNvSpPr>
            <a:spLocks noChangeShapeType="1"/>
          </p:cNvSpPr>
          <p:nvPr/>
        </p:nvSpPr>
        <p:spPr bwMode="auto">
          <a:xfrm>
            <a:off x="2773363" y="5380038"/>
            <a:ext cx="1587" cy="134143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8"/>
          <p:cNvSpPr>
            <a:spLocks noChangeShapeType="1"/>
          </p:cNvSpPr>
          <p:nvPr/>
        </p:nvSpPr>
        <p:spPr bwMode="auto">
          <a:xfrm>
            <a:off x="2849563" y="4110038"/>
            <a:ext cx="1587" cy="94773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9"/>
          <p:cNvSpPr>
            <a:spLocks noChangeShapeType="1"/>
          </p:cNvSpPr>
          <p:nvPr/>
        </p:nvSpPr>
        <p:spPr bwMode="auto">
          <a:xfrm>
            <a:off x="7613650" y="4265613"/>
            <a:ext cx="1588" cy="2043112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>
            <a:off x="7264400" y="4660900"/>
            <a:ext cx="346075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>
            <a:off x="7264400" y="5803900"/>
            <a:ext cx="346075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>
            <a:off x="6251575" y="4011613"/>
            <a:ext cx="585788" cy="6619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>
            <a:off x="1636713" y="4494213"/>
            <a:ext cx="1587" cy="1281112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14"/>
          <p:cNvSpPr>
            <a:spLocks noChangeShapeType="1"/>
          </p:cNvSpPr>
          <p:nvPr/>
        </p:nvSpPr>
        <p:spPr bwMode="auto">
          <a:xfrm flipV="1">
            <a:off x="2747963" y="4024313"/>
            <a:ext cx="1587" cy="1047750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15"/>
          <p:cNvSpPr>
            <a:spLocks noChangeShapeType="1"/>
          </p:cNvSpPr>
          <p:nvPr/>
        </p:nvSpPr>
        <p:spPr bwMode="auto">
          <a:xfrm>
            <a:off x="1624013" y="5140325"/>
            <a:ext cx="1020762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16"/>
          <p:cNvSpPr>
            <a:spLocks noChangeShapeType="1"/>
          </p:cNvSpPr>
          <p:nvPr/>
        </p:nvSpPr>
        <p:spPr bwMode="auto">
          <a:xfrm>
            <a:off x="6300788" y="3925888"/>
            <a:ext cx="725487" cy="819150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Rectangle 17"/>
          <p:cNvSpPr>
            <a:spLocks noChangeArrowheads="1"/>
          </p:cNvSpPr>
          <p:nvPr/>
        </p:nvSpPr>
        <p:spPr bwMode="auto">
          <a:xfrm>
            <a:off x="1195388" y="5010150"/>
            <a:ext cx="474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N1</a:t>
            </a:r>
          </a:p>
        </p:txBody>
      </p:sp>
      <p:sp>
        <p:nvSpPr>
          <p:cNvPr id="39955" name="Rectangle 18"/>
          <p:cNvSpPr>
            <a:spLocks noChangeArrowheads="1"/>
          </p:cNvSpPr>
          <p:nvPr/>
        </p:nvSpPr>
        <p:spPr bwMode="auto">
          <a:xfrm>
            <a:off x="1514475" y="3525838"/>
            <a:ext cx="4746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N2</a:t>
            </a:r>
          </a:p>
        </p:txBody>
      </p:sp>
      <p:sp>
        <p:nvSpPr>
          <p:cNvPr id="39956" name="Rectangle 19"/>
          <p:cNvSpPr>
            <a:spLocks noChangeArrowheads="1"/>
          </p:cNvSpPr>
          <p:nvPr/>
        </p:nvSpPr>
        <p:spPr bwMode="auto">
          <a:xfrm>
            <a:off x="6646863" y="3495675"/>
            <a:ext cx="474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N3</a:t>
            </a:r>
          </a:p>
        </p:txBody>
      </p:sp>
      <p:sp>
        <p:nvSpPr>
          <p:cNvPr id="39957" name="Rectangle 20"/>
          <p:cNvSpPr>
            <a:spLocks noChangeArrowheads="1"/>
          </p:cNvSpPr>
          <p:nvPr/>
        </p:nvSpPr>
        <p:spPr bwMode="auto">
          <a:xfrm>
            <a:off x="4184650" y="6291263"/>
            <a:ext cx="47466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N4</a:t>
            </a:r>
          </a:p>
        </p:txBody>
      </p:sp>
      <p:sp>
        <p:nvSpPr>
          <p:cNvPr id="39958" name="Rectangle 21"/>
          <p:cNvSpPr>
            <a:spLocks noChangeArrowheads="1"/>
          </p:cNvSpPr>
          <p:nvPr/>
        </p:nvSpPr>
        <p:spPr bwMode="auto">
          <a:xfrm>
            <a:off x="7624763" y="5010150"/>
            <a:ext cx="474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N5</a:t>
            </a:r>
          </a:p>
        </p:txBody>
      </p:sp>
      <p:sp>
        <p:nvSpPr>
          <p:cNvPr id="39959" name="Rectangle 22"/>
          <p:cNvSpPr>
            <a:spLocks noChangeArrowheads="1"/>
          </p:cNvSpPr>
          <p:nvPr/>
        </p:nvSpPr>
        <p:spPr bwMode="auto">
          <a:xfrm>
            <a:off x="3235325" y="4956175"/>
            <a:ext cx="4746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R1</a:t>
            </a:r>
          </a:p>
        </p:txBody>
      </p:sp>
      <p:sp>
        <p:nvSpPr>
          <p:cNvPr id="39960" name="Rectangle 23"/>
          <p:cNvSpPr>
            <a:spLocks noChangeArrowheads="1"/>
          </p:cNvSpPr>
          <p:nvPr/>
        </p:nvSpPr>
        <p:spPr bwMode="auto">
          <a:xfrm>
            <a:off x="4038600" y="4038600"/>
            <a:ext cx="4746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R2</a:t>
            </a:r>
          </a:p>
        </p:txBody>
      </p:sp>
      <p:sp>
        <p:nvSpPr>
          <p:cNvPr id="39961" name="Rectangle 24"/>
          <p:cNvSpPr>
            <a:spLocks noChangeArrowheads="1"/>
          </p:cNvSpPr>
          <p:nvPr/>
        </p:nvSpPr>
        <p:spPr bwMode="auto">
          <a:xfrm>
            <a:off x="6062663" y="4516438"/>
            <a:ext cx="4746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R3</a:t>
            </a:r>
          </a:p>
        </p:txBody>
      </p:sp>
      <p:sp>
        <p:nvSpPr>
          <p:cNvPr id="39962" name="Rectangle 25"/>
          <p:cNvSpPr>
            <a:spLocks noChangeArrowheads="1"/>
          </p:cNvSpPr>
          <p:nvPr/>
        </p:nvSpPr>
        <p:spPr bwMode="auto">
          <a:xfrm>
            <a:off x="6086475" y="5588000"/>
            <a:ext cx="4746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R4</a:t>
            </a:r>
          </a:p>
        </p:txBody>
      </p:sp>
      <p:sp>
        <p:nvSpPr>
          <p:cNvPr id="39963" name="Line 26"/>
          <p:cNvSpPr>
            <a:spLocks noChangeShapeType="1"/>
          </p:cNvSpPr>
          <p:nvPr/>
        </p:nvSpPr>
        <p:spPr bwMode="auto">
          <a:xfrm>
            <a:off x="2484438" y="6737350"/>
            <a:ext cx="4902200" cy="158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Line 27"/>
          <p:cNvSpPr>
            <a:spLocks noChangeShapeType="1"/>
          </p:cNvSpPr>
          <p:nvPr/>
        </p:nvSpPr>
        <p:spPr bwMode="auto">
          <a:xfrm>
            <a:off x="6964363" y="6043613"/>
            <a:ext cx="1587" cy="677862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9965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3427413"/>
            <a:ext cx="92233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9966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4783138"/>
            <a:ext cx="92233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9967" name="Picture 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75" y="4359275"/>
            <a:ext cx="92233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9968" name="Picture 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75" y="5459413"/>
            <a:ext cx="9223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9969" name="Rectangle 32"/>
          <p:cNvSpPr>
            <a:spLocks noChangeArrowheads="1"/>
          </p:cNvSpPr>
          <p:nvPr/>
        </p:nvSpPr>
        <p:spPr bwMode="auto">
          <a:xfrm>
            <a:off x="2262188" y="2941638"/>
            <a:ext cx="1079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Cost = 1</a:t>
            </a:r>
          </a:p>
        </p:txBody>
      </p:sp>
      <p:sp>
        <p:nvSpPr>
          <p:cNvPr id="39970" name="Rectangle 33"/>
          <p:cNvSpPr>
            <a:spLocks noChangeArrowheads="1"/>
          </p:cNvSpPr>
          <p:nvPr/>
        </p:nvSpPr>
        <p:spPr bwMode="auto">
          <a:xfrm>
            <a:off x="5289550" y="2938463"/>
            <a:ext cx="1079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Cost = 1</a:t>
            </a:r>
          </a:p>
        </p:txBody>
      </p:sp>
      <p:sp>
        <p:nvSpPr>
          <p:cNvPr id="39971" name="Rectangle 34"/>
          <p:cNvSpPr>
            <a:spLocks noChangeArrowheads="1"/>
          </p:cNvSpPr>
          <p:nvPr/>
        </p:nvSpPr>
        <p:spPr bwMode="auto">
          <a:xfrm>
            <a:off x="7604125" y="5337175"/>
            <a:ext cx="12049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Cost = 10</a:t>
            </a:r>
          </a:p>
        </p:txBody>
      </p:sp>
      <p:sp>
        <p:nvSpPr>
          <p:cNvPr id="39972" name="Rectangle 35"/>
          <p:cNvSpPr>
            <a:spLocks noChangeArrowheads="1"/>
          </p:cNvSpPr>
          <p:nvPr/>
        </p:nvSpPr>
        <p:spPr bwMode="auto">
          <a:xfrm>
            <a:off x="4724400" y="6280150"/>
            <a:ext cx="12049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Cost = 10</a:t>
            </a:r>
          </a:p>
        </p:txBody>
      </p:sp>
      <p:sp>
        <p:nvSpPr>
          <p:cNvPr id="39973" name="Rectangle 36"/>
          <p:cNvSpPr>
            <a:spLocks noChangeArrowheads="1"/>
          </p:cNvSpPr>
          <p:nvPr/>
        </p:nvSpPr>
        <p:spPr bwMode="auto">
          <a:xfrm>
            <a:off x="379413" y="5334000"/>
            <a:ext cx="12049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Arial" charset="0"/>
                <a:cs typeface="DejaVu Sans" charset="0"/>
              </a:rPr>
              <a:t>Cost = 10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OSPF: How it works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973263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Hello Protocol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Responsible for establishing and maintaining neighbour relationships</a:t>
            </a:r>
          </a:p>
          <a:p>
            <a:pPr marL="741363" lvl="1" indent="-284163" eaLnBrk="1" hangingPunct="1">
              <a:lnSpc>
                <a:spcPct val="90000"/>
              </a:lnSpc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Elects Designated Router on broadcast networks</a:t>
            </a:r>
          </a:p>
        </p:txBody>
      </p:sp>
      <p:sp>
        <p:nvSpPr>
          <p:cNvPr id="41988" name="Line 3"/>
          <p:cNvSpPr>
            <a:spLocks noChangeShapeType="1"/>
          </p:cNvSpPr>
          <p:nvPr/>
        </p:nvSpPr>
        <p:spPr bwMode="auto">
          <a:xfrm flipH="1" flipV="1">
            <a:off x="4908550" y="5716588"/>
            <a:ext cx="500063" cy="557212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 flipV="1">
            <a:off x="3333750" y="5395913"/>
            <a:ext cx="700088" cy="792162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990" name="Group 5"/>
          <p:cNvGrpSpPr>
            <a:grpSpLocks/>
          </p:cNvGrpSpPr>
          <p:nvPr/>
        </p:nvGrpSpPr>
        <p:grpSpPr bwMode="auto">
          <a:xfrm>
            <a:off x="3276600" y="5029200"/>
            <a:ext cx="1839913" cy="858838"/>
            <a:chOff x="2064" y="3168"/>
            <a:chExt cx="1159" cy="541"/>
          </a:xfrm>
        </p:grpSpPr>
        <p:grpSp>
          <p:nvGrpSpPr>
            <p:cNvPr id="42007" name="Group 6"/>
            <p:cNvGrpSpPr>
              <a:grpSpLocks/>
            </p:cNvGrpSpPr>
            <p:nvPr/>
          </p:nvGrpSpPr>
          <p:grpSpPr bwMode="auto">
            <a:xfrm>
              <a:off x="2064" y="3168"/>
              <a:ext cx="1159" cy="541"/>
              <a:chOff x="2064" y="3168"/>
              <a:chExt cx="1159" cy="541"/>
            </a:xfrm>
          </p:grpSpPr>
          <p:sp>
            <p:nvSpPr>
              <p:cNvPr id="42009" name="Oval 7"/>
              <p:cNvSpPr>
                <a:spLocks noChangeArrowheads="1"/>
              </p:cNvSpPr>
              <p:nvPr/>
            </p:nvSpPr>
            <p:spPr bwMode="auto">
              <a:xfrm>
                <a:off x="2074" y="3180"/>
                <a:ext cx="1150" cy="52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0" name="Oval 8"/>
              <p:cNvSpPr>
                <a:spLocks noChangeArrowheads="1"/>
              </p:cNvSpPr>
              <p:nvPr/>
            </p:nvSpPr>
            <p:spPr bwMode="auto">
              <a:xfrm>
                <a:off x="2064" y="3168"/>
                <a:ext cx="1132" cy="513"/>
              </a:xfrm>
              <a:prstGeom prst="ellipse">
                <a:avLst/>
              </a:prstGeom>
              <a:solidFill>
                <a:srgbClr val="FFFFAA"/>
              </a:solidFill>
              <a:ln w="25560">
                <a:solidFill>
                  <a:srgbClr val="FF2A35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1" name="Oval 9"/>
              <p:cNvSpPr>
                <a:spLocks noChangeArrowheads="1"/>
              </p:cNvSpPr>
              <p:nvPr/>
            </p:nvSpPr>
            <p:spPr bwMode="auto">
              <a:xfrm>
                <a:off x="2118" y="3218"/>
                <a:ext cx="1035" cy="412"/>
              </a:xfrm>
              <a:prstGeom prst="ellipse">
                <a:avLst/>
              </a:prstGeom>
              <a:solidFill>
                <a:srgbClr val="FFFFAA"/>
              </a:solidFill>
              <a:ln w="25560">
                <a:solidFill>
                  <a:srgbClr val="FF2A35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8" name="Rectangle 10"/>
            <p:cNvSpPr>
              <a:spLocks noChangeArrowheads="1"/>
            </p:cNvSpPr>
            <p:nvPr/>
          </p:nvSpPr>
          <p:spPr bwMode="auto">
            <a:xfrm>
              <a:off x="2278" y="3253"/>
              <a:ext cx="726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103680" tIns="51840" rIns="103680" bIns="51840">
              <a:spAutoFit/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FDDI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Arial" charset="0"/>
                  <a:cs typeface="DejaVu Sans" charset="0"/>
                </a:rPr>
                <a:t>Dual Ring</a:t>
              </a:r>
            </a:p>
          </p:txBody>
        </p:sp>
      </p:grpSp>
      <p:sp>
        <p:nvSpPr>
          <p:cNvPr id="41991" name="Line 11"/>
          <p:cNvSpPr>
            <a:spLocks noChangeShapeType="1"/>
          </p:cNvSpPr>
          <p:nvPr/>
        </p:nvSpPr>
        <p:spPr bwMode="auto">
          <a:xfrm flipV="1">
            <a:off x="3068638" y="5654675"/>
            <a:ext cx="506412" cy="576263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730750" y="4405313"/>
            <a:ext cx="584200" cy="354012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blurRad="63500" dist="17819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13"/>
          <p:cNvSpPr>
            <a:spLocks noChangeArrowheads="1"/>
          </p:cNvSpPr>
          <p:nvPr/>
        </p:nvSpPr>
        <p:spPr bwMode="auto">
          <a:xfrm>
            <a:off x="4683125" y="4411663"/>
            <a:ext cx="6778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FFFF"/>
                </a:solidFill>
                <a:latin typeface="Arial" charset="0"/>
                <a:cs typeface="DejaVu Sans" charset="0"/>
              </a:rPr>
              <a:t>Hello</a:t>
            </a:r>
          </a:p>
        </p:txBody>
      </p:sp>
      <p:pic>
        <p:nvPicPr>
          <p:cNvPr id="4199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5997575"/>
            <a:ext cx="9969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95" name="Line 15"/>
          <p:cNvSpPr>
            <a:spLocks noChangeShapeType="1"/>
          </p:cNvSpPr>
          <p:nvPr/>
        </p:nvSpPr>
        <p:spPr bwMode="auto">
          <a:xfrm flipV="1">
            <a:off x="2747963" y="5508625"/>
            <a:ext cx="452437" cy="5111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826125" y="5638800"/>
            <a:ext cx="587375" cy="354013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blurRad="63500" dist="17819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7"/>
          <p:cNvSpPr>
            <a:spLocks noChangeArrowheads="1"/>
          </p:cNvSpPr>
          <p:nvPr/>
        </p:nvSpPr>
        <p:spPr bwMode="auto">
          <a:xfrm>
            <a:off x="5781675" y="5645150"/>
            <a:ext cx="6778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FFFF"/>
                </a:solidFill>
                <a:latin typeface="Arial" charset="0"/>
                <a:cs typeface="DejaVu Sans" charset="0"/>
              </a:rPr>
              <a:t>Hello</a:t>
            </a:r>
          </a:p>
        </p:txBody>
      </p:sp>
      <p:sp>
        <p:nvSpPr>
          <p:cNvPr id="41998" name="Line 18"/>
          <p:cNvSpPr>
            <a:spLocks noChangeShapeType="1"/>
          </p:cNvSpPr>
          <p:nvPr/>
        </p:nvSpPr>
        <p:spPr bwMode="auto">
          <a:xfrm flipH="1" flipV="1">
            <a:off x="4978400" y="5545138"/>
            <a:ext cx="541338" cy="623887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9"/>
          <p:cNvSpPr>
            <a:spLocks noChangeShapeType="1"/>
          </p:cNvSpPr>
          <p:nvPr/>
        </p:nvSpPr>
        <p:spPr bwMode="auto">
          <a:xfrm flipV="1">
            <a:off x="4075113" y="4368800"/>
            <a:ext cx="1587" cy="630238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20"/>
          <p:cNvSpPr>
            <a:spLocks noChangeShapeType="1"/>
          </p:cNvSpPr>
          <p:nvPr/>
        </p:nvSpPr>
        <p:spPr bwMode="auto">
          <a:xfrm flipV="1">
            <a:off x="4240213" y="4418013"/>
            <a:ext cx="1587" cy="676275"/>
          </a:xfrm>
          <a:prstGeom prst="line">
            <a:avLst/>
          </a:prstGeom>
          <a:noFill/>
          <a:ln w="25560">
            <a:solidFill>
              <a:srgbClr val="FF2A3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01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0" y="3783013"/>
            <a:ext cx="995363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2002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213" y="5992813"/>
            <a:ext cx="993775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2051050" y="5619750"/>
            <a:ext cx="587375" cy="35560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blurRad="63500" dist="17819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Rectangle 24"/>
          <p:cNvSpPr>
            <a:spLocks noChangeArrowheads="1"/>
          </p:cNvSpPr>
          <p:nvPr/>
        </p:nvSpPr>
        <p:spPr bwMode="auto">
          <a:xfrm>
            <a:off x="2008188" y="5627688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80" tIns="44640" rIns="91080" bIns="4464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FFFF"/>
                </a:solidFill>
                <a:latin typeface="Arial" charset="0"/>
                <a:cs typeface="DejaVu Sans" charset="0"/>
              </a:rPr>
              <a:t>Hello</a:t>
            </a:r>
          </a:p>
        </p:txBody>
      </p:sp>
      <p:sp>
        <p:nvSpPr>
          <p:cNvPr id="42005" name="Line 25"/>
          <p:cNvSpPr>
            <a:spLocks noChangeShapeType="1"/>
          </p:cNvSpPr>
          <p:nvPr/>
        </p:nvSpPr>
        <p:spPr bwMode="auto">
          <a:xfrm flipH="1" flipV="1">
            <a:off x="5233988" y="5457825"/>
            <a:ext cx="454025" cy="511175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6"/>
          <p:cNvSpPr>
            <a:spLocks noChangeShapeType="1"/>
          </p:cNvSpPr>
          <p:nvPr/>
        </p:nvSpPr>
        <p:spPr bwMode="auto">
          <a:xfrm flipH="1">
            <a:off x="4421188" y="4494213"/>
            <a:ext cx="11112" cy="45720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Garamond" charset="0"/>
                <a:cs typeface="Arial" charset="0"/>
              </a:rPr>
              <a:t>OSPF: How it works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cs typeface="Arial" charset="0"/>
              </a:rPr>
              <a:t>Hello Protocol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Hello Packets sent periodically on all OSPF enabled interfaces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latin typeface="Verdana" charset="0"/>
                <a:ea typeface="Arial" charset="0"/>
                <a:cs typeface="Arial" charset="0"/>
              </a:rPr>
              <a:t>Adjacencies formed between </a:t>
            </a:r>
            <a:r>
              <a:rPr lang="en-US" b="1" i="1">
                <a:latin typeface="Verdana" charset="0"/>
                <a:ea typeface="Arial" charset="0"/>
                <a:cs typeface="Arial" charset="0"/>
              </a:rPr>
              <a:t>some</a:t>
            </a:r>
            <a:r>
              <a:rPr lang="en-US">
                <a:latin typeface="Verdana" charset="0"/>
                <a:ea typeface="Arial" charset="0"/>
                <a:cs typeface="Arial" charset="0"/>
              </a:rPr>
              <a:t> neighbours</a:t>
            </a:r>
          </a:p>
          <a:p>
            <a:pPr marL="341313" indent="-341313" eaLnBrk="1" hangingPunct="1">
              <a:buSzPct val="75000"/>
              <a:buFont typeface="Wingdings" charset="0"/>
              <a:buChar char="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cs typeface="Arial" charset="0"/>
              </a:rPr>
              <a:t>Hello Packet</a:t>
            </a:r>
          </a:p>
          <a:p>
            <a:pPr marL="741363" lvl="1" indent="-284163" eaLnBrk="1" hangingPunct="1">
              <a:buClr>
                <a:srgbClr val="999900"/>
              </a:buClr>
              <a:buSzPct val="75000"/>
              <a:buFont typeface="Wingdings" charset="0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Verdana" charset="0"/>
                <a:ea typeface="Arial" charset="0"/>
                <a:cs typeface="Arial" charset="0"/>
              </a:rPr>
              <a:t>Contains information like Router Priority, Hello Interval, a list of known neighbours, Router Dead Interval, and the network mask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aramond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aramond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2323</Words>
  <Application>Microsoft Macintosh PowerPoint</Application>
  <PresentationFormat>On-screen Show (4:3)</PresentationFormat>
  <Paragraphs>424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Times New Roman</vt:lpstr>
      <vt:lpstr>Arial</vt:lpstr>
      <vt:lpstr>Garamond</vt:lpstr>
      <vt:lpstr>Verdana</vt:lpstr>
      <vt:lpstr>ＭＳ Ｐゴシック</vt:lpstr>
      <vt:lpstr>DejaVu Sans</vt:lpstr>
      <vt:lpstr>Tahoma</vt:lpstr>
      <vt:lpstr>Wingdings</vt:lpstr>
      <vt:lpstr>Courier New</vt:lpstr>
      <vt:lpstr>Office Theme</vt:lpstr>
      <vt:lpstr>1_Office Theme</vt:lpstr>
      <vt:lpstr>Introduction to OSPF</vt:lpstr>
      <vt:lpstr>Routing and Forwarding</vt:lpstr>
      <vt:lpstr>OSPF Background</vt:lpstr>
      <vt:lpstr>Link State Algorithm</vt:lpstr>
      <vt:lpstr>Link State Routing</vt:lpstr>
      <vt:lpstr>Low Bandwidth Requirements</vt:lpstr>
      <vt:lpstr>“Shortest Path First”</vt:lpstr>
      <vt:lpstr>OSPF: How it works</vt:lpstr>
      <vt:lpstr>OSPF: How it works</vt:lpstr>
      <vt:lpstr>OSPF: How it works</vt:lpstr>
      <vt:lpstr>OSPF: How it works</vt:lpstr>
      <vt:lpstr>Broadcast Networks</vt:lpstr>
      <vt:lpstr>Designated Router</vt:lpstr>
      <vt:lpstr>Designated Router</vt:lpstr>
      <vt:lpstr>Designated Router</vt:lpstr>
      <vt:lpstr>Designated Router Priority</vt:lpstr>
      <vt:lpstr>More Advanced OSPF</vt:lpstr>
      <vt:lpstr>OSPF Areas</vt:lpstr>
      <vt:lpstr>OSPF Areas</vt:lpstr>
      <vt:lpstr>Classification of Routers</vt:lpstr>
      <vt:lpstr>OSPF Route Types</vt:lpstr>
      <vt:lpstr>Route Authentication</vt:lpstr>
      <vt:lpstr>Equal Cost Multipath</vt:lpstr>
      <vt:lpstr>Summary</vt:lpstr>
      <vt:lpstr>OSPFv3</vt:lpstr>
      <vt:lpstr>OSPFv3 overview</vt:lpstr>
      <vt:lpstr>OSPFv3 / OSPFv2 Similarities</vt:lpstr>
      <vt:lpstr>v2, v3 Differences</vt:lpstr>
      <vt:lpstr>v2, v3 Differences (Cont.)</vt:lpstr>
      <vt:lpstr>v2, v3 Differences (Cont.)</vt:lpstr>
      <vt:lpstr>v2, v3 Differences (Cont.)</vt:lpstr>
      <vt:lpstr>v2, v3 Differences (Cont.)</vt:lpstr>
      <vt:lpstr>v2, v3 Differences (Cont.)</vt:lpstr>
      <vt:lpstr>Configuring OSPFv3 in Cisco IOS</vt:lpstr>
      <vt:lpstr>Configuration modes in OSPFv3</vt:lpstr>
      <vt:lpstr>OSPFv3 Specific Attributes – IOS</vt:lpstr>
      <vt:lpstr>OSPFv3 Configuration Example</vt:lpstr>
      <vt:lpstr>OSPFv3 entries in Routing Table</vt:lpstr>
      <vt:lpstr>OSPFv3 on IPv6 Tunnels over IPv4</vt:lpstr>
      <vt:lpstr>Introduction to OSPF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OSPF Introduction</dc:title>
  <dc:creator>Philip Smith</dc:creator>
  <cp:lastModifiedBy>Patrick Okui</cp:lastModifiedBy>
  <cp:revision>41</cp:revision>
  <cp:lastPrinted>2009-05-12T08:16:37Z</cp:lastPrinted>
  <dcterms:created xsi:type="dcterms:W3CDTF">2009-05-12T07:40:22Z</dcterms:created>
  <dcterms:modified xsi:type="dcterms:W3CDTF">2014-05-27T07:53:00Z</dcterms:modified>
</cp:coreProperties>
</file>