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0" name="Shape 3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Body Level One</a:t>
            </a:r>
            <a:endParaRPr sz="2800"/>
          </a:p>
          <a:p>
            <a:pPr lvl="1">
              <a:defRPr sz="1800"/>
            </a:pPr>
            <a:r>
              <a:rPr sz="2800"/>
              <a:t>Body Level Two</a:t>
            </a:r>
            <a:endParaRPr sz="2800"/>
          </a:p>
          <a:p>
            <a:pPr lvl="2">
              <a:defRPr sz="1800"/>
            </a:pPr>
            <a:r>
              <a:rPr sz="2800"/>
              <a:t>Body Level Three</a:t>
            </a:r>
            <a:endParaRPr sz="2800"/>
          </a:p>
          <a:p>
            <a:pPr lvl="3">
              <a:defRPr sz="1800"/>
            </a:pPr>
            <a:r>
              <a:rPr sz="2800"/>
              <a:t>Body Level Four</a:t>
            </a:r>
            <a:endParaRPr sz="2800"/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spd="med" advClick="1"/>
  <p:txStyles>
    <p:titleStyle>
      <a:lvl1pPr algn="ctr" defTabSz="584200">
        <a:defRPr sz="8000"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8000"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8000"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8000"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8000"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8000"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8000"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8000"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8000">
          <a:latin typeface="+mn-lt"/>
          <a:ea typeface="+mn-ea"/>
          <a:cs typeface="+mn-cs"/>
          <a:sym typeface="Helvetica Light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1pPr>
      <a:lvl2pPr marL="889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2pPr>
      <a:lvl3pPr marL="1333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3pPr>
      <a:lvl4pPr marL="1778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4pPr>
      <a:lvl5pPr marL="2222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5pPr>
      <a:lvl6pPr marL="2667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6pPr>
      <a:lvl7pPr marL="3111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7pPr>
      <a:lvl8pPr marL="3556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8pPr>
      <a:lvl9pPr marL="4000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1">
              <a:defRPr sz="1800"/>
            </a:pPr>
            <a:r>
              <a:rPr sz="8000"/>
              <a:t>Pretty Good Privacy</a:t>
            </a:r>
          </a:p>
        </p:txBody>
      </p:sp>
      <p:sp>
        <p:nvSpPr>
          <p:cNvPr id="33" name="Shape 3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Joe Abley – AIS 2015, Tunis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Why?</a:t>
            </a:r>
          </a:p>
        </p:txBody>
      </p:sp>
      <p:sp>
        <p:nvSpPr>
          <p:cNvPr id="36" name="Shape 3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>
              <a:defRPr sz="1800"/>
            </a:pPr>
            <a:r>
              <a:rPr sz="3600"/>
              <a:t>What can we use cryptography for?</a:t>
            </a:r>
            <a:endParaRPr sz="3600"/>
          </a:p>
          <a:p>
            <a:pPr lvl="1">
              <a:defRPr sz="1800"/>
            </a:pPr>
            <a:r>
              <a:rPr sz="3600"/>
              <a:t>Why would we bother?</a:t>
            </a:r>
            <a:endParaRPr sz="3600"/>
          </a:p>
          <a:p>
            <a:pPr lvl="1">
              <a:defRPr sz="1800"/>
            </a:pPr>
            <a:r>
              <a:rPr sz="3600"/>
              <a:t>What are the implications of not using it?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60831">
              <a:defRPr sz="7679"/>
            </a:lvl1pPr>
          </a:lstStyle>
          <a:p>
            <a:pPr lvl="0">
              <a:defRPr sz="1800"/>
            </a:pPr>
            <a:r>
              <a:rPr sz="7679"/>
              <a:t>Public Key Cryptography</a:t>
            </a:r>
          </a:p>
        </p:txBody>
      </p:sp>
      <p:sp>
        <p:nvSpPr>
          <p:cNvPr id="39" name="Shape 3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 marL="826769" indent="-413384" defTabSz="543305">
              <a:spcBef>
                <a:spcPts val="3900"/>
              </a:spcBef>
              <a:defRPr sz="1800"/>
            </a:pPr>
            <a:r>
              <a:rPr sz="3348"/>
              <a:t>Create a public/private key pair</a:t>
            </a:r>
            <a:endParaRPr sz="3348"/>
          </a:p>
          <a:p>
            <a:pPr lvl="2" marL="1240155" indent="-413384" defTabSz="543305">
              <a:spcBef>
                <a:spcPts val="3900"/>
              </a:spcBef>
              <a:defRPr sz="1800"/>
            </a:pPr>
            <a:r>
              <a:rPr sz="3348"/>
              <a:t>keep the private key private</a:t>
            </a:r>
            <a:endParaRPr sz="3348"/>
          </a:p>
          <a:p>
            <a:pPr lvl="2" marL="1240155" indent="-413384" defTabSz="543305">
              <a:spcBef>
                <a:spcPts val="3900"/>
              </a:spcBef>
              <a:defRPr sz="1800"/>
            </a:pPr>
            <a:r>
              <a:rPr sz="3348"/>
              <a:t>make the public key public</a:t>
            </a:r>
            <a:endParaRPr sz="3348"/>
          </a:p>
          <a:p>
            <a:pPr lvl="1" marL="826769" indent="-413384" defTabSz="543305">
              <a:spcBef>
                <a:spcPts val="3900"/>
              </a:spcBef>
              <a:defRPr sz="1800"/>
            </a:pPr>
            <a:r>
              <a:rPr sz="3348"/>
              <a:t>Use someone else's public key to </a:t>
            </a:r>
            <a:r>
              <a:rPr b="1" sz="3348">
                <a:latin typeface="Helvetica"/>
                <a:ea typeface="Helvetica"/>
                <a:cs typeface="Helvetica"/>
                <a:sym typeface="Helvetica"/>
              </a:rPr>
              <a:t>encrypt</a:t>
            </a:r>
            <a:r>
              <a:rPr sz="3348"/>
              <a:t> data such that only they can decrypt it, using their private key</a:t>
            </a:r>
            <a:endParaRPr sz="3348"/>
          </a:p>
          <a:p>
            <a:pPr lvl="1" marL="826769" indent="-413384" defTabSz="543305">
              <a:spcBef>
                <a:spcPts val="3900"/>
              </a:spcBef>
              <a:defRPr sz="1800"/>
            </a:pPr>
            <a:r>
              <a:rPr sz="3348"/>
              <a:t>Use your own private key to </a:t>
            </a:r>
            <a:r>
              <a:rPr b="1" sz="3348">
                <a:latin typeface="Helvetica"/>
                <a:ea typeface="Helvetica"/>
                <a:cs typeface="Helvetica"/>
                <a:sym typeface="Helvetica"/>
              </a:rPr>
              <a:t>sign</a:t>
            </a:r>
            <a:r>
              <a:rPr sz="3348"/>
              <a:t> something in a way that anybody who has your public key can verify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Trusting Public Keys</a:t>
            </a:r>
          </a:p>
        </p:txBody>
      </p:sp>
      <p:sp>
        <p:nvSpPr>
          <p:cNvPr id="42" name="Shape 4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>
              <a:defRPr sz="1800"/>
            </a:pPr>
            <a:r>
              <a:rPr sz="3600"/>
              <a:t>If you want to use someone's public key (for what?) it's important to trust that the copy you have is accurate</a:t>
            </a:r>
            <a:endParaRPr sz="3600"/>
          </a:p>
          <a:p>
            <a:pPr lvl="2">
              <a:defRPr sz="1800"/>
            </a:pPr>
            <a:r>
              <a:rPr sz="3600"/>
              <a:t>How could you tell?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90727">
              <a:defRPr sz="6719"/>
            </a:lvl1pPr>
          </a:lstStyle>
          <a:p>
            <a:pPr lvl="0">
              <a:defRPr sz="1800"/>
            </a:pPr>
            <a:r>
              <a:rPr sz="6719"/>
              <a:t>Keeping Private Keys Private</a:t>
            </a:r>
          </a:p>
        </p:txBody>
      </p:sp>
      <p:sp>
        <p:nvSpPr>
          <p:cNvPr id="45" name="Shape 4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>
              <a:defRPr sz="1800"/>
            </a:pPr>
            <a:r>
              <a:rPr sz="3600"/>
              <a:t>How much trouble should you go to?</a:t>
            </a:r>
            <a:endParaRPr sz="3600"/>
          </a:p>
          <a:p>
            <a:pPr lvl="1">
              <a:defRPr sz="1800"/>
            </a:pPr>
            <a:r>
              <a:rPr sz="3600"/>
              <a:t>How private is private?</a:t>
            </a:r>
            <a:endParaRPr sz="3600"/>
          </a:p>
          <a:p>
            <a:pPr lvl="2">
              <a:defRPr sz="1800"/>
            </a:pPr>
            <a:r>
              <a:rPr sz="3600"/>
              <a:t>how secret is secret?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PGP in Practice</a:t>
            </a:r>
          </a:p>
        </p:txBody>
      </p:sp>
      <p:sp>
        <p:nvSpPr>
          <p:cNvPr id="48" name="Shape 4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 marL="764540" indent="-382270" defTabSz="502412">
              <a:spcBef>
                <a:spcPts val="3600"/>
              </a:spcBef>
              <a:defRPr sz="1800"/>
            </a:pPr>
            <a:r>
              <a:rPr sz="3096"/>
              <a:t>PGP at the command line is a bit ugly</a:t>
            </a:r>
            <a:endParaRPr sz="3096"/>
          </a:p>
          <a:p>
            <a:pPr lvl="1" marL="764540" indent="-382270" defTabSz="502412">
              <a:spcBef>
                <a:spcPts val="3600"/>
              </a:spcBef>
              <a:defRPr sz="1800"/>
            </a:pPr>
            <a:r>
              <a:rPr sz="3096"/>
              <a:t>There are plugins for mail clients to make all of this easier</a:t>
            </a:r>
            <a:endParaRPr sz="3096"/>
          </a:p>
          <a:p>
            <a:pPr lvl="2" marL="1146810" indent="-382270" defTabSz="502412">
              <a:spcBef>
                <a:spcPts val="3600"/>
              </a:spcBef>
              <a:defRPr sz="1800"/>
            </a:pPr>
            <a:r>
              <a:rPr sz="3096"/>
              <a:t>Thunderbird</a:t>
            </a:r>
            <a:endParaRPr sz="3096"/>
          </a:p>
          <a:p>
            <a:pPr lvl="2" marL="1146810" indent="-382270" defTabSz="502412">
              <a:spcBef>
                <a:spcPts val="3600"/>
              </a:spcBef>
              <a:defRPr sz="1800"/>
            </a:pPr>
            <a:r>
              <a:rPr sz="3096"/>
              <a:t>Mutt on the Unix/Linux command-line</a:t>
            </a:r>
            <a:endParaRPr sz="3096"/>
          </a:p>
          <a:p>
            <a:pPr lvl="2" marL="1146810" indent="-382270" defTabSz="502412">
              <a:spcBef>
                <a:spcPts val="3600"/>
              </a:spcBef>
              <a:defRPr sz="1800"/>
            </a:pPr>
            <a:r>
              <a:rPr sz="3096"/>
              <a:t>MailMate, Apple Mail on the Mac</a:t>
            </a:r>
            <a:endParaRPr sz="3096"/>
          </a:p>
          <a:p>
            <a:pPr lvl="2" marL="1146810" indent="-382270" defTabSz="502412">
              <a:spcBef>
                <a:spcPts val="3600"/>
              </a:spcBef>
              <a:defRPr sz="1800"/>
            </a:pPr>
            <a:r>
              <a:rPr sz="3096"/>
              <a:t>Surely something for Windows</a:t>
            </a:r>
            <a:endParaRPr sz="3096"/>
          </a:p>
          <a:p>
            <a:pPr lvl="1" marL="764540" indent="-382270" defTabSz="502412">
              <a:spcBef>
                <a:spcPts val="3600"/>
              </a:spcBef>
              <a:defRPr sz="1800"/>
            </a:pPr>
            <a:r>
              <a:rPr sz="3096"/>
              <a:t>Web mail clients are harder. Why?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Exercise</a:t>
            </a:r>
          </a:p>
        </p:txBody>
      </p:sp>
      <p:sp>
        <p:nvSpPr>
          <p:cNvPr id="51" name="Shape 5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>
              <a:defRPr sz="1800"/>
            </a:pPr>
            <a:r>
              <a:rPr sz="3600"/>
              <a:t>Install GnuPG</a:t>
            </a:r>
            <a:endParaRPr sz="3600"/>
          </a:p>
          <a:p>
            <a:pPr lvl="1">
              <a:defRPr sz="1800"/>
            </a:pPr>
            <a:r>
              <a:rPr sz="3600"/>
              <a:t>Create a key pair</a:t>
            </a:r>
            <a:endParaRPr sz="3600"/>
          </a:p>
          <a:p>
            <a:pPr lvl="1">
              <a:defRPr sz="1800"/>
            </a:pPr>
            <a:r>
              <a:rPr sz="3600"/>
              <a:t>Obtain public keys from other people in the room</a:t>
            </a:r>
            <a:endParaRPr sz="3600"/>
          </a:p>
          <a:p>
            <a:pPr lvl="1">
              <a:defRPr sz="1800"/>
            </a:pPr>
            <a:r>
              <a:rPr sz="3600"/>
              <a:t>Find ways to trust their public keys</a:t>
            </a:r>
            <a:endParaRPr sz="3600"/>
          </a:p>
          <a:p>
            <a:pPr lvl="1">
              <a:defRPr sz="1800"/>
            </a:pPr>
            <a:r>
              <a:rPr sz="3600"/>
              <a:t>Encrypt a private message to another person, and verify that other people can't easily decrypt it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Remember!</a:t>
            </a:r>
          </a:p>
        </p:txBody>
      </p:sp>
      <p:sp>
        <p:nvSpPr>
          <p:cNvPr id="54" name="Shape 5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1">
              <a:defRPr sz="1800"/>
            </a:pPr>
            <a:r>
              <a:rPr sz="3600"/>
              <a:t>You are creating keys on extremely insecure public servers</a:t>
            </a:r>
            <a:endParaRPr sz="3600"/>
          </a:p>
          <a:p>
            <a:pPr lvl="2">
              <a:defRPr sz="1800"/>
            </a:pPr>
            <a:r>
              <a:rPr sz="3600"/>
              <a:t>"afnog/afnog"</a:t>
            </a:r>
            <a:endParaRPr sz="3600"/>
          </a:p>
          <a:p>
            <a:pPr lvl="1">
              <a:defRPr sz="1800"/>
            </a:pPr>
            <a:r>
              <a:rPr sz="3600"/>
              <a:t>Don't share anything that is </a:t>
            </a:r>
            <a:r>
              <a:rPr i="1" sz="3600"/>
              <a:t>really</a:t>
            </a:r>
            <a:r>
              <a:rPr sz="3600"/>
              <a:t> secret</a:t>
            </a:r>
            <a:endParaRPr sz="3600"/>
          </a:p>
          <a:p>
            <a:pPr lvl="1">
              <a:defRPr sz="1800"/>
            </a:pPr>
            <a:r>
              <a:rPr sz="3600"/>
              <a:t>Delete your keys (public and private) when you are finished. Why?</a:t>
            </a:r>
          </a:p>
        </p:txBody>
      </p:sp>
    </p:spTree>
  </p:cSld>
  <p:clrMapOvr>
    <a:masterClrMapping/>
  </p:clrMapOvr>
  <p:transition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