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381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381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381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381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381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381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3B3B3B"/>
          </a:solidFill>
        </a:fill>
      </a:tcStyle>
    </a:band2H>
    <a:firstCol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B3B3B"/>
          </a:solidFill>
        </a:fill>
      </a:tcStyle>
    </a:lastRow>
    <a:fir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38100" cap="flat">
              <a:solidFill>
                <a:srgbClr val="3B3B3B"/>
              </a:solidFill>
              <a:prstDash val="solid"/>
              <a:round/>
            </a:ln>
          </a:top>
          <a:bottom>
            <a:ln w="127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3B3B3B"/>
        </a:fontRef>
        <a:srgbClr val="3B3B3B"/>
      </a:tcTxStyle>
      <a:tcStyle>
        <a:tcBdr>
          <a:left>
            <a:ln w="12700" cap="flat">
              <a:solidFill>
                <a:srgbClr val="3B3B3B"/>
              </a:solidFill>
              <a:prstDash val="solid"/>
              <a:round/>
            </a:ln>
          </a:left>
          <a:right>
            <a:ln w="12700" cap="flat">
              <a:solidFill>
                <a:srgbClr val="3B3B3B"/>
              </a:solidFill>
              <a:prstDash val="solid"/>
              <a:round/>
            </a:ln>
          </a:right>
          <a:top>
            <a:ln w="12700" cap="flat">
              <a:solidFill>
                <a:srgbClr val="3B3B3B"/>
              </a:solidFill>
              <a:prstDash val="solid"/>
              <a:round/>
            </a:ln>
          </a:top>
          <a:bottom>
            <a:ln w="38100" cap="flat">
              <a:solidFill>
                <a:srgbClr val="3B3B3B"/>
              </a:solidFill>
              <a:prstDash val="solid"/>
              <a:round/>
            </a:ln>
          </a:bottom>
          <a:insideH>
            <a:ln w="12700" cap="flat">
              <a:solidFill>
                <a:srgbClr val="3B3B3B"/>
              </a:solidFill>
              <a:prstDash val="solid"/>
              <a:round/>
            </a:ln>
          </a:insideH>
          <a:insideV>
            <a:ln w="12700" cap="flat">
              <a:solidFill>
                <a:srgbClr val="3B3B3B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8" name="Shape 7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Default">
    <p:bg>
      <p:bgPr>
        <a:gradFill flip="none" rotWithShape="1">
          <a:gsLst>
            <a:gs pos="0">
              <a:srgbClr val="000000"/>
            </a:gs>
            <a:gs pos="50000">
              <a:srgbClr val="FFFFFF"/>
            </a:gs>
            <a:gs pos="100000">
              <a:srgbClr val="000000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/>
          <p:cNvSpPr/>
          <p:nvPr/>
        </p:nvSpPr>
        <p:spPr>
          <a:xfrm>
            <a:off x="-2" y="4751387"/>
            <a:ext cx="9144004" cy="2112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7" y="18598"/>
                  <a:pt x="0" y="17299"/>
                </a:cubicBezTo>
                <a:close/>
              </a:path>
            </a:pathLst>
          </a:custGeom>
          <a:solidFill>
            <a:srgbClr val="7B7B7B">
              <a:alpha val="44999"/>
            </a:srgbClr>
          </a:solidFill>
          <a:ln w="12700">
            <a:miter lim="400000"/>
          </a:ln>
          <a:effectLst>
            <a:outerShdw sx="100000" sy="100000" kx="0" ky="0" algn="b" rotWithShape="0" blurRad="63500" dist="44280" dir="16200000">
              <a:srgbClr val="000000">
                <a:alpha val="35035"/>
              </a:srgbClr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14" name="Shape"/>
          <p:cNvSpPr/>
          <p:nvPr/>
        </p:nvSpPr>
        <p:spPr>
          <a:xfrm>
            <a:off x="6105524" y="0"/>
            <a:ext cx="3038476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45"/>
                </a:moveTo>
                <a:lnTo>
                  <a:pt x="21600" y="21600"/>
                </a:lnTo>
                <a:lnTo>
                  <a:pt x="2302" y="21590"/>
                </a:lnTo>
                <a:cubicBezTo>
                  <a:pt x="14535" y="17833"/>
                  <a:pt x="18147" y="7933"/>
                  <a:pt x="0" y="0"/>
                </a:cubicBezTo>
                <a:lnTo>
                  <a:pt x="21600" y="45"/>
                </a:lnTo>
                <a:close/>
              </a:path>
            </a:pathLst>
          </a:custGeom>
          <a:solidFill>
            <a:srgbClr val="5A5A5A">
              <a:alpha val="39999"/>
            </a:srgbClr>
          </a:solidFill>
          <a:ln w="12700">
            <a:miter lim="400000"/>
          </a:ln>
          <a:effectLst>
            <a:outerShdw sx="100000" sy="100000" kx="0" ky="0" algn="b" rotWithShape="0" blurRad="63500" dist="50760" dir="10799999">
              <a:srgbClr val="000000">
                <a:alpha val="45030"/>
              </a:srgbClr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15" name="Title Text"/>
          <p:cNvSpPr/>
          <p:nvPr>
            <p:ph type="title"/>
          </p:nvPr>
        </p:nvSpPr>
        <p:spPr>
          <a:xfrm>
            <a:off x="428625" y="3336925"/>
            <a:ext cx="6478588" cy="2298700"/>
          </a:xfrm>
          <a:prstGeom prst="rect">
            <a:avLst/>
          </a:prstGeom>
        </p:spPr>
        <p:txBody>
          <a:bodyPr anchor="t"/>
          <a:lstStyle/>
          <a:p>
            <a:pPr/>
            <a:r>
              <a:t>Title Text</a:t>
            </a:r>
          </a:p>
        </p:txBody>
      </p:sp>
      <p:sp>
        <p:nvSpPr>
          <p:cNvPr id="16" name="Body Level One…"/>
          <p:cNvSpPr/>
          <p:nvPr>
            <p:ph type="body" sz="quarter" idx="1"/>
          </p:nvPr>
        </p:nvSpPr>
        <p:spPr>
          <a:xfrm>
            <a:off x="433387" y="1544637"/>
            <a:ext cx="6478588" cy="1751014"/>
          </a:xfrm>
          <a:prstGeom prst="rect">
            <a:avLst/>
          </a:prstGeom>
        </p:spPr>
        <p:txBody>
          <a:bodyPr lIns="0" tIns="0" rIns="0" bIns="0" anchor="b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/>
          <p:nvPr>
            <p:ph type="title"/>
          </p:nvPr>
        </p:nvSpPr>
        <p:spPr>
          <a:xfrm>
            <a:off x="5556250" y="1704975"/>
            <a:ext cx="3051175" cy="1252538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34" name="Body Level One…"/>
          <p:cNvSpPr/>
          <p:nvPr>
            <p:ph type="body" sz="half" idx="1"/>
          </p:nvPr>
        </p:nvSpPr>
        <p:spPr>
          <a:xfrm>
            <a:off x="1065212" y="1019175"/>
            <a:ext cx="4113213" cy="4113213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/>
          <p:nvPr>
            <p:ph type="title"/>
          </p:nvPr>
        </p:nvSpPr>
        <p:spPr>
          <a:xfrm>
            <a:off x="5556250" y="1704975"/>
            <a:ext cx="3051175" cy="1252538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/>
          <p:nvPr>
            <p:ph type="body" sz="half" idx="1"/>
          </p:nvPr>
        </p:nvSpPr>
        <p:spPr>
          <a:xfrm>
            <a:off x="1065212" y="1019175"/>
            <a:ext cx="4113213" cy="4113213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/>
          <p:nvPr>
            <p:ph type="title"/>
          </p:nvPr>
        </p:nvSpPr>
        <p:spPr>
          <a:xfrm>
            <a:off x="457200" y="273050"/>
            <a:ext cx="8228014" cy="1143000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Title Text</a:t>
            </a:r>
          </a:p>
        </p:txBody>
      </p:sp>
      <p:sp>
        <p:nvSpPr>
          <p:cNvPr id="52" name="Body Level One…"/>
          <p:cNvSpPr/>
          <p:nvPr>
            <p:ph type="body" idx="1"/>
          </p:nvPr>
        </p:nvSpPr>
        <p:spPr>
          <a:xfrm>
            <a:off x="457200" y="1604962"/>
            <a:ext cx="8228014" cy="3975102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/>
          <p:nvPr>
            <p:ph type="title"/>
          </p:nvPr>
        </p:nvSpPr>
        <p:spPr>
          <a:xfrm>
            <a:off x="457200" y="274636"/>
            <a:ext cx="7469189" cy="114141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Body Level One…"/>
          <p:cNvSpPr/>
          <p:nvPr>
            <p:ph type="body" idx="1"/>
          </p:nvPr>
        </p:nvSpPr>
        <p:spPr>
          <a:xfrm>
            <a:off x="457200" y="1604962"/>
            <a:ext cx="8228014" cy="3975102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Text"/>
          <p:cNvSpPr/>
          <p:nvPr>
            <p:ph type="title"/>
          </p:nvPr>
        </p:nvSpPr>
        <p:spPr>
          <a:xfrm>
            <a:off x="457200" y="273050"/>
            <a:ext cx="8228014" cy="114141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0" name="Body Level One…"/>
          <p:cNvSpPr/>
          <p:nvPr>
            <p:ph type="body" sz="quarter" idx="1"/>
          </p:nvPr>
        </p:nvSpPr>
        <p:spPr>
          <a:xfrm>
            <a:off x="457200" y="5486400"/>
            <a:ext cx="4038600" cy="8366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/>
          <p:cNvSpPr/>
          <p:nvPr/>
        </p:nvSpPr>
        <p:spPr>
          <a:xfrm>
            <a:off x="-2" y="4751387"/>
            <a:ext cx="9144004" cy="2112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7" y="18598"/>
                  <a:pt x="0" y="17299"/>
                </a:cubicBezTo>
                <a:close/>
              </a:path>
            </a:pathLst>
          </a:custGeom>
          <a:solidFill>
            <a:srgbClr val="7B7B7B">
              <a:alpha val="44999"/>
            </a:srgbClr>
          </a:solidFill>
          <a:ln w="12700">
            <a:miter lim="400000"/>
          </a:ln>
          <a:effectLst>
            <a:outerShdw sx="100000" sy="100000" kx="0" ky="0" algn="b" rotWithShape="0" blurRad="63500" dist="44280" dir="16200000">
              <a:srgbClr val="000000">
                <a:alpha val="35035"/>
              </a:srgbClr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" name="Shape"/>
          <p:cNvSpPr/>
          <p:nvPr/>
        </p:nvSpPr>
        <p:spPr>
          <a:xfrm>
            <a:off x="7315199" y="0"/>
            <a:ext cx="1681229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57" h="21600" fill="norm" stroke="1" extrusionOk="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</a:path>
            </a:pathLst>
          </a:custGeom>
          <a:solidFill>
            <a:srgbClr val="5A5A5A">
              <a:alpha val="39999"/>
            </a:srgbClr>
          </a:solidFill>
          <a:ln w="12700">
            <a:miter lim="400000"/>
          </a:ln>
          <a:effectLst>
            <a:outerShdw sx="100000" sy="100000" kx="0" ky="0" algn="b" rotWithShape="0" blurRad="63500" dist="50760" dir="10799999">
              <a:srgbClr val="000000">
                <a:alpha val="45030"/>
              </a:srgbClr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" name="Title Text"/>
          <p:cNvSpPr/>
          <p:nvPr>
            <p:ph type="title"/>
          </p:nvPr>
        </p:nvSpPr>
        <p:spPr>
          <a:xfrm>
            <a:off x="457200" y="274636"/>
            <a:ext cx="7466014" cy="11414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/>
          <p:nvPr>
            <p:ph type="body" idx="1"/>
          </p:nvPr>
        </p:nvSpPr>
        <p:spPr>
          <a:xfrm>
            <a:off x="457200" y="1600200"/>
            <a:ext cx="7466014" cy="4524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/>
          <p:nvPr>
            <p:ph type="sldNum" sz="quarter" idx="2"/>
          </p:nvPr>
        </p:nvSpPr>
        <p:spPr>
          <a:xfrm>
            <a:off x="6279593" y="6223865"/>
            <a:ext cx="273607" cy="26497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449262" rtl="0" latinLnBrk="0">
        <a:lnSpc>
          <a:spcPct val="7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342900" marR="0" indent="-3429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342900" marR="0" indent="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342900" marR="0" indent="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342900" marR="0" indent="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342900" marR="0" indent="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342900" marR="0" indent="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342900" marR="0" indent="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342900" marR="0" indent="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342900" marR="0" indent="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s.afnog.org/" TargetMode="External"/><Relationship Id="rId3" Type="http://schemas.openxmlformats.org/officeDocument/2006/relationships/hyperlink" Target="mailto:afnog@afnog.org" TargetMode="External"/><Relationship Id="rId4" Type="http://schemas.openxmlformats.org/officeDocument/2006/relationships/hyperlink" Target="https://www.afnog.org/" TargetMode="Externa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000000"/>
            </a:gs>
            <a:gs pos="19907">
              <a:srgbClr val="FFFFFF"/>
            </a:gs>
            <a:gs pos="100000">
              <a:srgbClr val="000000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fNOG 2017"/>
          <p:cNvSpPr/>
          <p:nvPr/>
        </p:nvSpPr>
        <p:spPr>
          <a:xfrm>
            <a:off x="658871" y="1198899"/>
            <a:ext cx="7826258" cy="11080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 anchor="b">
            <a:spAutoFit/>
          </a:bodyPr>
          <a:lstStyle/>
          <a:p>
            <a:pPr algn="ctr">
              <a:lnSpc>
                <a:spcPct val="68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4000">
                <a:solidFill>
                  <a:srgbClr val="FFCC00"/>
                </a:solidFill>
              </a:defRPr>
            </a:pPr>
          </a:p>
          <a:p>
            <a:pPr algn="ctr">
              <a:lnSpc>
                <a:spcPct val="68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4000">
                <a:solidFill>
                  <a:srgbClr val="FFCC00"/>
                </a:solidFill>
              </a:defRPr>
            </a:pPr>
            <a:r>
              <a:t>AfNOG 2017</a:t>
            </a:r>
          </a:p>
        </p:txBody>
      </p:sp>
      <p:sp>
        <p:nvSpPr>
          <p:cNvPr id="81" name="Track SI-E…"/>
          <p:cNvSpPr/>
          <p:nvPr/>
        </p:nvSpPr>
        <p:spPr>
          <a:xfrm>
            <a:off x="671511" y="2517146"/>
            <a:ext cx="7826259" cy="1409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indent="457200" algn="ctr">
              <a:lnSpc>
                <a:spcPct val="66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b="1" sz="3200">
                <a:solidFill>
                  <a:srgbClr val="FFCC00"/>
                </a:solidFill>
              </a:defRPr>
            </a:pPr>
            <a:r>
              <a:t>Track SI-E</a:t>
            </a:r>
          </a:p>
          <a:p>
            <a:pPr indent="457200" algn="ctr">
              <a:lnSpc>
                <a:spcPct val="66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b="1" i="1" sz="3200">
                <a:solidFill>
                  <a:srgbClr val="FFCC00"/>
                </a:solidFill>
              </a:defRPr>
            </a:pPr>
            <a:r>
              <a:t> </a:t>
            </a:r>
          </a:p>
          <a:p>
            <a:pPr indent="457200" algn="ctr">
              <a:lnSpc>
                <a:spcPct val="65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b="1" sz="3200">
                <a:solidFill>
                  <a:srgbClr val="FFCC00"/>
                </a:solidFill>
              </a:defRPr>
            </a:pPr>
            <a:r>
              <a:t>Scalable Network Infrastructure</a:t>
            </a:r>
          </a:p>
          <a:p>
            <a:pPr indent="457200" algn="ctr">
              <a:lnSpc>
                <a:spcPct val="68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b="1" sz="2800">
                <a:solidFill>
                  <a:srgbClr val="FFFFFF"/>
                </a:solidFill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Hotel Internet Acces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Hotel Internet Access</a:t>
            </a:r>
          </a:p>
        </p:txBody>
      </p:sp>
      <p:sp>
        <p:nvSpPr>
          <p:cNvPr id="108" name="Free WiFi at the hotel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Free WiFi at the hotel</a:t>
            </a:r>
          </a:p>
          <a:p>
            <a:pPr marL="346075" indent="-309563"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SSID : BOMA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Internet access in classroom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 defTabSz="422306">
              <a:lnSpc>
                <a:spcPct val="100000"/>
              </a:lnSpc>
              <a:tabLst>
                <a:tab pos="406400" algn="l"/>
                <a:tab pos="825500" algn="l"/>
                <a:tab pos="1257300" algn="l"/>
                <a:tab pos="1676400" algn="l"/>
                <a:tab pos="2095500" algn="l"/>
                <a:tab pos="2527300" algn="l"/>
                <a:tab pos="2946400" algn="l"/>
                <a:tab pos="3378200" algn="l"/>
                <a:tab pos="3784600" algn="l"/>
                <a:tab pos="4203700" algn="l"/>
                <a:tab pos="4635500" algn="l"/>
                <a:tab pos="5054600" algn="l"/>
                <a:tab pos="5473700" algn="l"/>
                <a:tab pos="5905500" algn="l"/>
                <a:tab pos="6324600" algn="l"/>
                <a:tab pos="6756400" algn="l"/>
              </a:tabLst>
              <a:defRPr sz="4300"/>
            </a:lvl1pPr>
          </a:lstStyle>
          <a:p>
            <a:pPr/>
            <a:r>
              <a:t>Internet access in classrooms</a:t>
            </a:r>
          </a:p>
        </p:txBody>
      </p:sp>
      <p:sp>
        <p:nvSpPr>
          <p:cNvPr id="111" name="WiFi access should work on your personal devices.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WiFi access should work on your personal devices.</a:t>
            </a: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SSID “AIS”</a:t>
            </a: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WPA-2 password “success!”</a:t>
            </a:r>
          </a:p>
          <a:p>
            <a:pPr marL="346075" indent="-309563"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No charge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If you abuse this, you may be blocked!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Internet use in clas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Internet use in class</a:t>
            </a:r>
          </a:p>
        </p:txBody>
      </p:sp>
      <p:sp>
        <p:nvSpPr>
          <p:cNvPr id="114" name="Please focus on the class (do not read email/browse the web during sessions).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Please focus on the class (do not read email/browse the web during sessions).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You can download most of the training materials from the workshop website: </a:t>
            </a: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http://www.ws.afnog.org/afnog2017</a:t>
            </a: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&gt; SI-E</a:t>
            </a: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&gt; Detailed timetable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fNOG electronic resource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AfNOG electronic resources</a:t>
            </a:r>
          </a:p>
        </p:txBody>
      </p:sp>
      <p:sp>
        <p:nvSpPr>
          <p:cNvPr id="117" name="Workshop web site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353154" indent="-322040" defTabSz="440277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500"/>
            </a:pPr>
            <a:r>
              <a:t>Workshop web site</a:t>
            </a:r>
          </a:p>
          <a:p>
            <a:pPr lvl="1" marL="700087" indent="-322040" defTabSz="440277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500" u="sng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http://www.ws.afnog.org</a:t>
            </a:r>
            <a:endParaRPr>
              <a:solidFill>
                <a:srgbClr val="0000FF"/>
              </a:solidFill>
            </a:endParaRPr>
          </a:p>
          <a:p>
            <a:pPr lvl="1" marL="700087" indent="-322040" defTabSz="440277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500"/>
            </a:pPr>
            <a:r>
              <a:t>During the workshop, this will contain a “work-in-progress” site.  </a:t>
            </a:r>
          </a:p>
          <a:p>
            <a:pPr lvl="1" marL="700087" indent="-322040" defTabSz="440277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500"/>
            </a:pPr>
            <a:r>
              <a:t>After the workshop, it will contain a copy of the materials.</a:t>
            </a:r>
          </a:p>
          <a:p>
            <a:pPr marL="290924" indent="-259809" defTabSz="440277">
              <a:lnSpc>
                <a:spcPct val="100000"/>
              </a:lnSpc>
              <a:spcBef>
                <a:spcPts val="1300"/>
              </a:spcBef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500"/>
            </a:pPr>
          </a:p>
          <a:p>
            <a:pPr marL="353154" indent="-322040" defTabSz="440277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500"/>
            </a:pPr>
            <a:r>
              <a:t>Mailing List</a:t>
            </a:r>
          </a:p>
          <a:p>
            <a:pPr lvl="1" marL="700087" indent="-322040" defTabSz="440277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500" u="sng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afnog@afnog.org</a:t>
            </a:r>
            <a:endParaRPr>
              <a:solidFill>
                <a:srgbClr val="0000FF"/>
              </a:solidFill>
            </a:endParaRPr>
          </a:p>
          <a:p>
            <a:pPr lvl="1" marL="700087" indent="-322040" defTabSz="440277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500"/>
            </a:pPr>
            <a:r>
              <a:t>subscribe via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https://www.afnog.org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ily Schedule"/>
          <p:cNvSpPr/>
          <p:nvPr/>
        </p:nvSpPr>
        <p:spPr>
          <a:xfrm>
            <a:off x="600073" y="38938"/>
            <a:ext cx="7835374" cy="595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4000">
                <a:solidFill>
                  <a:srgbClr val="FFCC00"/>
                </a:solidFill>
              </a:defRPr>
            </a:lvl1pPr>
          </a:lstStyle>
          <a:p>
            <a:pPr/>
            <a:r>
              <a:t>Daily Schedule</a:t>
            </a:r>
          </a:p>
        </p:txBody>
      </p:sp>
      <p:sp>
        <p:nvSpPr>
          <p:cNvPr id="120" name="06:30 – 08:30      Breakfast…"/>
          <p:cNvSpPr/>
          <p:nvPr/>
        </p:nvSpPr>
        <p:spPr>
          <a:xfrm>
            <a:off x="190499" y="1038224"/>
            <a:ext cx="9875416" cy="5821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06:30 – 08:15      Breakfast</a:t>
            </a: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08:30 – 10:30  </a:t>
            </a:r>
            <a:r>
              <a:rPr b="1"/>
              <a:t>Classroom session (2 h)</a:t>
            </a:r>
            <a:endParaRPr b="1"/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rPr sz="3200"/>
              <a:t>10</a:t>
            </a:r>
            <a:r>
              <a:t>:30 – 11:00      </a:t>
            </a:r>
            <a:r>
              <a:rPr i="1"/>
              <a:t>Tea/Coffee</a:t>
            </a:r>
            <a:endParaRPr i="1"/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11:30 – 13:00  </a:t>
            </a:r>
            <a:r>
              <a:rPr b="1"/>
              <a:t>Classroom session (1.5 h)</a:t>
            </a:r>
            <a:endParaRPr b="1"/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13:00 – 14:00      </a:t>
            </a:r>
            <a:r>
              <a:rPr i="1"/>
              <a:t>Lunch </a:t>
            </a:r>
            <a:endParaRPr i="1"/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14:00 – 16:00  </a:t>
            </a:r>
            <a:r>
              <a:rPr b="1"/>
              <a:t>Classroom session (2 h)</a:t>
            </a:r>
            <a:endParaRPr b="1"/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16:00 – 16:30      </a:t>
            </a:r>
            <a:r>
              <a:rPr i="1"/>
              <a:t>Tea/Coffee</a:t>
            </a:r>
            <a:endParaRPr i="1"/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16:30 – 18:00  </a:t>
            </a:r>
            <a:r>
              <a:rPr b="1"/>
              <a:t>Classroom session (1.5 h)</a:t>
            </a:r>
            <a:endParaRPr b="1"/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18:30 – 20:00  	 </a:t>
            </a:r>
            <a:r>
              <a:rPr i="1"/>
              <a:t>Dinner </a:t>
            </a:r>
            <a:endParaRPr i="1"/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20:00 -				 </a:t>
            </a:r>
            <a:r>
              <a:rPr b="1"/>
              <a:t>Optional Evening session</a:t>
            </a:r>
            <a:r>
              <a:t>  </a:t>
            </a:r>
          </a:p>
          <a:p>
            <a:pPr marL="279400" indent="-260350">
              <a:lnSpc>
                <a:spcPct val="61000"/>
              </a:lnSpc>
              <a:tabLst>
                <a:tab pos="3175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</a:tabLst>
              <a:defRPr sz="2800">
                <a:solidFill>
                  <a:srgbClr val="FFFFFF"/>
                </a:solidFill>
              </a:defRPr>
            </a:pPr>
            <a:r>
              <a:t> 		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me Keeping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Time Keeping</a:t>
            </a:r>
          </a:p>
        </p:txBody>
      </p:sp>
      <p:sp>
        <p:nvSpPr>
          <p:cNvPr id="123" name="Please be on time.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Please be on time.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We have a lot of material to cover and we won’t be able to, if breaks get extended.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Latecomers may be refused re-admission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vening session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Evening sessions</a:t>
            </a:r>
          </a:p>
        </p:txBody>
      </p:sp>
      <p:sp>
        <p:nvSpPr>
          <p:cNvPr id="126" name="There might be optional evening sessions.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There might be optional evening sessions.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If you’d like us to cover a specific topic, please let us know (writing pad at the back)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lassroom layout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Classroom layout</a:t>
            </a:r>
          </a:p>
        </p:txBody>
      </p:sp>
      <p:sp>
        <p:nvSpPr>
          <p:cNvPr id="129" name="10 “cells” - labelled A,B,….J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386078" indent="-352900" defTabSz="42679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2700"/>
            </a:pPr>
            <a:r>
              <a:t>10 “cells” - labelled A,B,….J </a:t>
            </a:r>
          </a:p>
          <a:p>
            <a:pPr marL="319722" indent="-286543" defTabSz="426798">
              <a:lnSpc>
                <a:spcPct val="100000"/>
              </a:lnSpc>
              <a:spcBef>
                <a:spcPts val="500"/>
              </a:spcBef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2700"/>
            </a:pPr>
          </a:p>
          <a:p>
            <a:pPr marL="386078" indent="-352900" defTabSz="42679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2700"/>
            </a:pPr>
            <a:r>
              <a:t>Each cell has: </a:t>
            </a:r>
          </a:p>
          <a:p>
            <a:pPr lvl="1" marL="766126" indent="-352900" defTabSz="42679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2700"/>
            </a:pPr>
            <a:r>
              <a:t>2 participants</a:t>
            </a:r>
          </a:p>
          <a:p>
            <a:pPr lvl="2" marL="1043621" indent="-352900" defTabSz="42679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2700"/>
            </a:pPr>
            <a:r>
              <a:t>1 PC running Linux/FreeBSD</a:t>
            </a:r>
          </a:p>
          <a:p>
            <a:pPr lvl="2" marL="1043621" indent="-352900" defTabSz="42679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2700"/>
            </a:pPr>
            <a:r>
              <a:t>1 Cisco router</a:t>
            </a:r>
          </a:p>
          <a:p>
            <a:pPr marL="319722" indent="-286543" defTabSz="426798">
              <a:lnSpc>
                <a:spcPct val="100000"/>
              </a:lnSpc>
              <a:spcBef>
                <a:spcPts val="1300"/>
              </a:spcBef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2700"/>
            </a:pPr>
          </a:p>
          <a:p>
            <a:pPr marL="386078" indent="-352900" defTabSz="42679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2700"/>
            </a:pPr>
            <a:r>
              <a:t>Use the classroom WiFi to access the cloud.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ogical structure of each “cell”"/>
          <p:cNvSpPr/>
          <p:nvPr/>
        </p:nvSpPr>
        <p:spPr>
          <a:xfrm>
            <a:off x="671511" y="340563"/>
            <a:ext cx="7826259" cy="595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4000">
                <a:solidFill>
                  <a:srgbClr val="FFCC00"/>
                </a:solidFill>
              </a:defRPr>
            </a:lvl1pPr>
          </a:lstStyle>
          <a:p>
            <a:pPr/>
            <a:r>
              <a:t>Logical structure of each “cell”</a:t>
            </a:r>
          </a:p>
        </p:txBody>
      </p:sp>
      <p:grpSp>
        <p:nvGrpSpPr>
          <p:cNvPr id="134" name="Group"/>
          <p:cNvGrpSpPr/>
          <p:nvPr/>
        </p:nvGrpSpPr>
        <p:grpSpPr>
          <a:xfrm>
            <a:off x="5582026" y="4136390"/>
            <a:ext cx="1451142" cy="1774071"/>
            <a:chOff x="0" y="0"/>
            <a:chExt cx="1451140" cy="1774070"/>
          </a:xfrm>
        </p:grpSpPr>
        <p:sp>
          <p:nvSpPr>
            <p:cNvPr id="132" name="Rectangle"/>
            <p:cNvSpPr/>
            <p:nvPr/>
          </p:nvSpPr>
          <p:spPr>
            <a:xfrm>
              <a:off x="-1" y="0"/>
              <a:ext cx="1451141" cy="1774071"/>
            </a:xfrm>
            <a:prstGeom prst="rect">
              <a:avLst/>
            </a:prstGeom>
            <a:solidFill>
              <a:srgbClr val="99CC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33" name="Router"/>
            <p:cNvSpPr/>
            <p:nvPr/>
          </p:nvSpPr>
          <p:spPr>
            <a:xfrm>
              <a:off x="217018" y="577399"/>
              <a:ext cx="1017099" cy="4497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100000"/>
                </a:lnSpc>
                <a:tabLst>
                  <a:tab pos="444500" algn="l"/>
                  <a:tab pos="889000" algn="l"/>
                </a:tabLst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Router</a:t>
              </a:r>
            </a:p>
          </p:txBody>
        </p:sp>
      </p:grpSp>
      <p:sp>
        <p:nvSpPr>
          <p:cNvPr id="135" name="gig1/0"/>
          <p:cNvSpPr/>
          <p:nvPr/>
        </p:nvSpPr>
        <p:spPr>
          <a:xfrm>
            <a:off x="7012031" y="4232049"/>
            <a:ext cx="1017102" cy="449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100000"/>
              </a:lnSpc>
              <a:tabLst>
                <a:tab pos="444500" algn="l"/>
                <a:tab pos="889000" algn="l"/>
              </a:tabLst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gig1/0</a:t>
            </a:r>
          </a:p>
        </p:txBody>
      </p:sp>
      <p:sp>
        <p:nvSpPr>
          <p:cNvPr id="136" name="console"/>
          <p:cNvSpPr/>
          <p:nvPr/>
        </p:nvSpPr>
        <p:spPr>
          <a:xfrm>
            <a:off x="4385168" y="4994049"/>
            <a:ext cx="1164587" cy="449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100000"/>
              </a:lnSpc>
              <a:tabLst>
                <a:tab pos="444500" algn="l"/>
                <a:tab pos="889000" algn="l"/>
              </a:tabLst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console</a:t>
            </a:r>
          </a:p>
        </p:txBody>
      </p:sp>
      <p:sp>
        <p:nvSpPr>
          <p:cNvPr id="137" name="gig2/0"/>
          <p:cNvSpPr/>
          <p:nvPr/>
        </p:nvSpPr>
        <p:spPr>
          <a:xfrm>
            <a:off x="7012031" y="4789739"/>
            <a:ext cx="1017102" cy="449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100000"/>
              </a:lnSpc>
              <a:tabLst>
                <a:tab pos="444500" algn="l"/>
                <a:tab pos="889000" algn="l"/>
              </a:tabLst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gig2/0</a:t>
            </a:r>
          </a:p>
        </p:txBody>
      </p:sp>
      <p:sp>
        <p:nvSpPr>
          <p:cNvPr id="138" name="gig3/0"/>
          <p:cNvSpPr/>
          <p:nvPr/>
        </p:nvSpPr>
        <p:spPr>
          <a:xfrm>
            <a:off x="7012031" y="5350509"/>
            <a:ext cx="1017102" cy="449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100000"/>
              </a:lnSpc>
              <a:tabLst>
                <a:tab pos="444500" algn="l"/>
                <a:tab pos="889000" algn="l"/>
              </a:tabLst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gig3/0</a:t>
            </a:r>
          </a:p>
        </p:txBody>
      </p:sp>
      <p:sp>
        <p:nvSpPr>
          <p:cNvPr id="139" name="gig0/0"/>
          <p:cNvSpPr/>
          <p:nvPr/>
        </p:nvSpPr>
        <p:spPr>
          <a:xfrm>
            <a:off x="4543664" y="4646083"/>
            <a:ext cx="1059787" cy="449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100000"/>
              </a:lnSpc>
              <a:tabLst>
                <a:tab pos="444500" algn="l"/>
                <a:tab pos="889000" algn="l"/>
              </a:tabLst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gig0/0</a:t>
            </a:r>
          </a:p>
        </p:txBody>
      </p:sp>
      <p:grpSp>
        <p:nvGrpSpPr>
          <p:cNvPr id="142" name="Group"/>
          <p:cNvGrpSpPr/>
          <p:nvPr/>
        </p:nvGrpSpPr>
        <p:grpSpPr>
          <a:xfrm>
            <a:off x="680797" y="4102100"/>
            <a:ext cx="2242090" cy="1825047"/>
            <a:chOff x="0" y="0"/>
            <a:chExt cx="2242089" cy="1825046"/>
          </a:xfrm>
        </p:grpSpPr>
        <p:sp>
          <p:nvSpPr>
            <p:cNvPr id="140" name="Rectangle"/>
            <p:cNvSpPr/>
            <p:nvPr/>
          </p:nvSpPr>
          <p:spPr>
            <a:xfrm>
              <a:off x="90973" y="0"/>
              <a:ext cx="2060146" cy="1825047"/>
            </a:xfrm>
            <a:prstGeom prst="rect">
              <a:avLst/>
            </a:prstGeom>
            <a:solidFill>
              <a:srgbClr val="99CC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41" name="FreeBSD/Linux…"/>
            <p:cNvSpPr/>
            <p:nvPr/>
          </p:nvSpPr>
          <p:spPr>
            <a:xfrm>
              <a:off x="-1" y="503490"/>
              <a:ext cx="2242090" cy="8180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444500" algn="l"/>
                  <a:tab pos="889000" algn="l"/>
                </a:tabLst>
                <a:defRPr sz="2400">
                  <a:solidFill>
                    <a:srgbClr val="FFFFFF"/>
                  </a:solidFill>
                </a:defRPr>
              </a:pPr>
              <a:r>
                <a:t>FreeBSD/Linux</a:t>
              </a:r>
            </a:p>
            <a:p>
              <a:pPr algn="ctr">
                <a:lnSpc>
                  <a:spcPct val="100000"/>
                </a:lnSpc>
                <a:tabLst>
                  <a:tab pos="444500" algn="l"/>
                  <a:tab pos="889000" algn="l"/>
                </a:tabLst>
                <a:defRPr sz="2400">
                  <a:solidFill>
                    <a:srgbClr val="FFFFFF"/>
                  </a:solidFill>
                </a:defRPr>
              </a:pPr>
              <a:r>
                <a:t>PC</a:t>
              </a:r>
            </a:p>
          </p:txBody>
        </p:sp>
      </p:grpSp>
      <p:sp>
        <p:nvSpPr>
          <p:cNvPr id="143" name="em0"/>
          <p:cNvSpPr/>
          <p:nvPr/>
        </p:nvSpPr>
        <p:spPr>
          <a:xfrm>
            <a:off x="3049702" y="4646083"/>
            <a:ext cx="741758" cy="449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100000"/>
              </a:lnSpc>
              <a:tabLst>
                <a:tab pos="444500" algn="l"/>
              </a:tabLst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em0</a:t>
            </a:r>
          </a:p>
        </p:txBody>
      </p:sp>
      <p:grpSp>
        <p:nvGrpSpPr>
          <p:cNvPr id="146" name="Group"/>
          <p:cNvGrpSpPr/>
          <p:nvPr/>
        </p:nvGrpSpPr>
        <p:grpSpPr>
          <a:xfrm>
            <a:off x="666660" y="3037455"/>
            <a:ext cx="1056723" cy="449764"/>
            <a:chOff x="0" y="-1"/>
            <a:chExt cx="1056722" cy="449763"/>
          </a:xfrm>
        </p:grpSpPr>
        <p:sp>
          <p:nvSpPr>
            <p:cNvPr id="144" name="Rectangle"/>
            <p:cNvSpPr/>
            <p:nvPr/>
          </p:nvSpPr>
          <p:spPr>
            <a:xfrm>
              <a:off x="477131" y="95699"/>
              <a:ext cx="107342" cy="60346"/>
            </a:xfrm>
            <a:prstGeom prst="rect">
              <a:avLst/>
            </a:prstGeom>
            <a:solidFill>
              <a:srgbClr val="99CC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45" name="Screen"/>
            <p:cNvSpPr/>
            <p:nvPr/>
          </p:nvSpPr>
          <p:spPr>
            <a:xfrm>
              <a:off x="-1" y="-2"/>
              <a:ext cx="1056723" cy="4497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100000"/>
                </a:lnSpc>
                <a:tabLst>
                  <a:tab pos="444500" algn="l"/>
                  <a:tab pos="889000" algn="l"/>
                </a:tabLst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Screen</a:t>
              </a:r>
            </a:p>
          </p:txBody>
        </p:sp>
      </p:grpSp>
      <p:grpSp>
        <p:nvGrpSpPr>
          <p:cNvPr id="149" name="Group"/>
          <p:cNvGrpSpPr/>
          <p:nvPr/>
        </p:nvGrpSpPr>
        <p:grpSpPr>
          <a:xfrm>
            <a:off x="1840007" y="2785404"/>
            <a:ext cx="1023195" cy="818065"/>
            <a:chOff x="0" y="-1"/>
            <a:chExt cx="1023194" cy="818063"/>
          </a:xfrm>
        </p:grpSpPr>
        <p:sp>
          <p:nvSpPr>
            <p:cNvPr id="147" name="Rectangle"/>
            <p:cNvSpPr/>
            <p:nvPr/>
          </p:nvSpPr>
          <p:spPr>
            <a:xfrm>
              <a:off x="446784" y="434043"/>
              <a:ext cx="107342" cy="60346"/>
            </a:xfrm>
            <a:prstGeom prst="rect">
              <a:avLst/>
            </a:prstGeom>
            <a:solidFill>
              <a:srgbClr val="99CC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48" name="Kbd/…"/>
            <p:cNvSpPr/>
            <p:nvPr/>
          </p:nvSpPr>
          <p:spPr>
            <a:xfrm>
              <a:off x="-1" y="-2"/>
              <a:ext cx="1023195" cy="8180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444500" algn="l"/>
                </a:tabLst>
                <a:defRPr sz="2400">
                  <a:solidFill>
                    <a:srgbClr val="FFFFFF"/>
                  </a:solidFill>
                </a:defRPr>
              </a:pPr>
              <a:r>
                <a:t>Kbd/</a:t>
              </a:r>
            </a:p>
            <a:p>
              <a:pPr algn="ctr">
                <a:lnSpc>
                  <a:spcPct val="100000"/>
                </a:lnSpc>
                <a:tabLst>
                  <a:tab pos="444500" algn="l"/>
                </a:tabLst>
                <a:defRPr sz="2400">
                  <a:solidFill>
                    <a:srgbClr val="FFFFFF"/>
                  </a:solidFill>
                </a:defRPr>
              </a:pPr>
              <a:r>
                <a:t>mouse</a:t>
              </a:r>
            </a:p>
          </p:txBody>
        </p:sp>
      </p:grpSp>
      <p:sp>
        <p:nvSpPr>
          <p:cNvPr id="150" name="Line"/>
          <p:cNvSpPr/>
          <p:nvPr/>
        </p:nvSpPr>
        <p:spPr>
          <a:xfrm>
            <a:off x="2351606" y="3785127"/>
            <a:ext cx="2" cy="329672"/>
          </a:xfrm>
          <a:prstGeom prst="line">
            <a:avLst/>
          </a:prstGeom>
          <a:ln w="36000">
            <a:solidFill>
              <a:srgbClr val="FFFF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51" name="Line"/>
          <p:cNvSpPr/>
          <p:nvPr/>
        </p:nvSpPr>
        <p:spPr>
          <a:xfrm>
            <a:off x="1195022" y="3785125"/>
            <a:ext cx="2" cy="329677"/>
          </a:xfrm>
          <a:prstGeom prst="line">
            <a:avLst/>
          </a:prstGeom>
          <a:ln w="36000">
            <a:solidFill>
              <a:srgbClr val="FFFF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grpSp>
        <p:nvGrpSpPr>
          <p:cNvPr id="154" name="Group"/>
          <p:cNvGrpSpPr/>
          <p:nvPr/>
        </p:nvGrpSpPr>
        <p:grpSpPr>
          <a:xfrm>
            <a:off x="515967" y="1972810"/>
            <a:ext cx="1175595" cy="449765"/>
            <a:chOff x="0" y="-1"/>
            <a:chExt cx="1175594" cy="449763"/>
          </a:xfrm>
        </p:grpSpPr>
        <p:sp>
          <p:nvSpPr>
            <p:cNvPr id="152" name="Shape"/>
            <p:cNvSpPr/>
            <p:nvPr/>
          </p:nvSpPr>
          <p:spPr>
            <a:xfrm>
              <a:off x="204755" y="189864"/>
              <a:ext cx="176141" cy="1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690" y="0"/>
                  </a:lnTo>
                  <a:lnTo>
                    <a:pt x="21600" y="21600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rgbClr val="99CC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53" name="Student"/>
            <p:cNvSpPr/>
            <p:nvPr/>
          </p:nvSpPr>
          <p:spPr>
            <a:xfrm>
              <a:off x="-1" y="-2"/>
              <a:ext cx="1175595" cy="4497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100000"/>
                </a:lnSpc>
                <a:tabLst>
                  <a:tab pos="444500" algn="l"/>
                  <a:tab pos="889000" algn="l"/>
                </a:tabLst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Student</a:t>
              </a:r>
            </a:p>
          </p:txBody>
        </p:sp>
      </p:grpSp>
      <p:grpSp>
        <p:nvGrpSpPr>
          <p:cNvPr id="157" name="Group"/>
          <p:cNvGrpSpPr/>
          <p:nvPr/>
        </p:nvGrpSpPr>
        <p:grpSpPr>
          <a:xfrm>
            <a:off x="1890746" y="1972810"/>
            <a:ext cx="1175596" cy="449765"/>
            <a:chOff x="0" y="-1"/>
            <a:chExt cx="1175594" cy="449763"/>
          </a:xfrm>
        </p:grpSpPr>
        <p:sp>
          <p:nvSpPr>
            <p:cNvPr id="155" name="Shape"/>
            <p:cNvSpPr/>
            <p:nvPr/>
          </p:nvSpPr>
          <p:spPr>
            <a:xfrm>
              <a:off x="203167" y="189864"/>
              <a:ext cx="176141" cy="1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690" y="0"/>
                  </a:lnTo>
                  <a:lnTo>
                    <a:pt x="21600" y="21600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rgbClr val="99CC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56" name="Student"/>
            <p:cNvSpPr/>
            <p:nvPr/>
          </p:nvSpPr>
          <p:spPr>
            <a:xfrm>
              <a:off x="-1" y="-2"/>
              <a:ext cx="1175595" cy="4497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100000"/>
                </a:lnSpc>
                <a:tabLst>
                  <a:tab pos="444500" algn="l"/>
                  <a:tab pos="889000" algn="l"/>
                </a:tabLst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Student</a:t>
              </a:r>
            </a:p>
          </p:txBody>
        </p:sp>
      </p:grpSp>
      <p:sp>
        <p:nvSpPr>
          <p:cNvPr id="158" name="Line"/>
          <p:cNvSpPr/>
          <p:nvPr/>
        </p:nvSpPr>
        <p:spPr>
          <a:xfrm>
            <a:off x="2836489" y="5054600"/>
            <a:ext cx="2740968" cy="0"/>
          </a:xfrm>
          <a:prstGeom prst="line">
            <a:avLst/>
          </a:prstGeom>
          <a:ln w="36720">
            <a:solidFill>
              <a:srgbClr val="CCFF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59" name="Rounded Rectangle"/>
          <p:cNvSpPr/>
          <p:nvPr/>
        </p:nvSpPr>
        <p:spPr>
          <a:xfrm>
            <a:off x="1848070" y="1999397"/>
            <a:ext cx="1260953" cy="424367"/>
          </a:xfrm>
          <a:prstGeom prst="roundRect">
            <a:avLst>
              <a:gd name="adj" fmla="val 42029"/>
            </a:avLst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0" name="Rounded Rectangle"/>
          <p:cNvSpPr/>
          <p:nvPr/>
        </p:nvSpPr>
        <p:spPr>
          <a:xfrm>
            <a:off x="473291" y="1999397"/>
            <a:ext cx="1260953" cy="424367"/>
          </a:xfrm>
          <a:prstGeom prst="roundRect">
            <a:avLst>
              <a:gd name="adj" fmla="val 42029"/>
            </a:avLst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1" name="Rounded Rectangle"/>
          <p:cNvSpPr/>
          <p:nvPr/>
        </p:nvSpPr>
        <p:spPr>
          <a:xfrm>
            <a:off x="1852114" y="2718430"/>
            <a:ext cx="997398" cy="1087818"/>
          </a:xfrm>
          <a:prstGeom prst="roundRect">
            <a:avLst>
              <a:gd name="adj" fmla="val 17882"/>
            </a:avLst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2" name="Rounded Rectangle"/>
          <p:cNvSpPr/>
          <p:nvPr/>
        </p:nvSpPr>
        <p:spPr>
          <a:xfrm>
            <a:off x="690174" y="2718430"/>
            <a:ext cx="1008113" cy="1087818"/>
          </a:xfrm>
          <a:prstGeom prst="roundRect">
            <a:avLst>
              <a:gd name="adj" fmla="val 17692"/>
            </a:avLst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Where are the routers and the PCs?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 defTabSz="426798">
              <a:lnSpc>
                <a:spcPct val="100000"/>
              </a:lnSpc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52700" algn="l"/>
                <a:tab pos="2971800" algn="l"/>
                <a:tab pos="3403600" algn="l"/>
                <a:tab pos="3835400" algn="l"/>
                <a:tab pos="4254500" algn="l"/>
                <a:tab pos="4686300" algn="l"/>
                <a:tab pos="5105400" algn="l"/>
                <a:tab pos="5537200" algn="l"/>
                <a:tab pos="5969000" algn="l"/>
                <a:tab pos="6388100" algn="l"/>
                <a:tab pos="6819900" algn="l"/>
              </a:tabLst>
              <a:defRPr sz="3600"/>
            </a:lvl1pPr>
          </a:lstStyle>
          <a:p>
            <a:pPr/>
            <a:r>
              <a:t>Where are the routers and the PCs?</a:t>
            </a:r>
          </a:p>
        </p:txBody>
      </p:sp>
      <p:sp>
        <p:nvSpPr>
          <p:cNvPr id="165" name="Virtual devices inside one or two real PCs with a lot of memory.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361472" indent="-330040" defTabSz="44476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76300" algn="l"/>
                <a:tab pos="1320800" algn="l"/>
                <a:tab pos="1765300" algn="l"/>
                <a:tab pos="2209800" algn="l"/>
                <a:tab pos="2654300" algn="l"/>
                <a:tab pos="3098800" algn="l"/>
                <a:tab pos="3556000" algn="l"/>
                <a:tab pos="3987800" algn="l"/>
                <a:tab pos="4432300" algn="l"/>
                <a:tab pos="4889500" algn="l"/>
                <a:tab pos="5321300" algn="l"/>
                <a:tab pos="5765800" algn="l"/>
                <a:tab pos="6223000" algn="l"/>
                <a:tab pos="6654800" algn="l"/>
                <a:tab pos="7112000" algn="l"/>
              </a:tabLst>
              <a:defRPr sz="2500"/>
            </a:pPr>
            <a:r>
              <a:t>Virtual devices inside one or two real PCs with a lot of memory.</a:t>
            </a:r>
          </a:p>
          <a:p>
            <a:pPr marL="298608" indent="-267175" defTabSz="444768">
              <a:lnSpc>
                <a:spcPct val="100000"/>
              </a:lnSpc>
              <a:spcBef>
                <a:spcPts val="500"/>
              </a:spcBef>
              <a:tabLst>
                <a:tab pos="431800" algn="l"/>
                <a:tab pos="876300" algn="l"/>
                <a:tab pos="1320800" algn="l"/>
                <a:tab pos="1765300" algn="l"/>
                <a:tab pos="2209800" algn="l"/>
                <a:tab pos="2654300" algn="l"/>
                <a:tab pos="3098800" algn="l"/>
                <a:tab pos="3556000" algn="l"/>
                <a:tab pos="3987800" algn="l"/>
                <a:tab pos="4432300" algn="l"/>
                <a:tab pos="4889500" algn="l"/>
                <a:tab pos="5321300" algn="l"/>
                <a:tab pos="5765800" algn="l"/>
                <a:tab pos="6223000" algn="l"/>
                <a:tab pos="6654800" algn="l"/>
                <a:tab pos="7112000" algn="l"/>
              </a:tabLst>
              <a:defRPr sz="2500"/>
            </a:pPr>
          </a:p>
          <a:p>
            <a:pPr marL="361472" indent="-330040" defTabSz="44476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76300" algn="l"/>
                <a:tab pos="1320800" algn="l"/>
                <a:tab pos="1765300" algn="l"/>
                <a:tab pos="2209800" algn="l"/>
                <a:tab pos="2654300" algn="l"/>
                <a:tab pos="3098800" algn="l"/>
                <a:tab pos="3556000" algn="l"/>
                <a:tab pos="3987800" algn="l"/>
                <a:tab pos="4432300" algn="l"/>
                <a:tab pos="4889500" algn="l"/>
                <a:tab pos="5321300" algn="l"/>
                <a:tab pos="5765800" algn="l"/>
                <a:tab pos="6223000" algn="l"/>
                <a:tab pos="6654800" algn="l"/>
                <a:tab pos="7112000" algn="l"/>
              </a:tabLst>
              <a:defRPr sz="2500"/>
            </a:pPr>
            <a:r>
              <a:t>Special IP addresses and port numbers connect the outside world to the virutal devices.</a:t>
            </a:r>
          </a:p>
          <a:p>
            <a:pPr marL="298608" indent="-267175" defTabSz="444768">
              <a:lnSpc>
                <a:spcPct val="100000"/>
              </a:lnSpc>
              <a:spcBef>
                <a:spcPts val="500"/>
              </a:spcBef>
              <a:tabLst>
                <a:tab pos="431800" algn="l"/>
                <a:tab pos="876300" algn="l"/>
                <a:tab pos="1320800" algn="l"/>
                <a:tab pos="1765300" algn="l"/>
                <a:tab pos="2209800" algn="l"/>
                <a:tab pos="2654300" algn="l"/>
                <a:tab pos="3098800" algn="l"/>
                <a:tab pos="3556000" algn="l"/>
                <a:tab pos="3987800" algn="l"/>
                <a:tab pos="4432300" algn="l"/>
                <a:tab pos="4889500" algn="l"/>
                <a:tab pos="5321300" algn="l"/>
                <a:tab pos="5765800" algn="l"/>
                <a:tab pos="6223000" algn="l"/>
                <a:tab pos="6654800" algn="l"/>
                <a:tab pos="7112000" algn="l"/>
              </a:tabLst>
              <a:defRPr sz="2500"/>
            </a:pPr>
          </a:p>
          <a:p>
            <a:pPr marL="361472" indent="-330040" defTabSz="444768">
              <a:lnSpc>
                <a:spcPct val="100000"/>
              </a:lnSpc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76300" algn="l"/>
                <a:tab pos="1320800" algn="l"/>
                <a:tab pos="1765300" algn="l"/>
                <a:tab pos="2209800" algn="l"/>
                <a:tab pos="2654300" algn="l"/>
                <a:tab pos="3098800" algn="l"/>
                <a:tab pos="3556000" algn="l"/>
                <a:tab pos="3987800" algn="l"/>
                <a:tab pos="4432300" algn="l"/>
                <a:tab pos="4889500" algn="l"/>
                <a:tab pos="5321300" algn="l"/>
                <a:tab pos="5765800" algn="l"/>
                <a:tab pos="6223000" algn="l"/>
                <a:tab pos="6654800" algn="l"/>
                <a:tab pos="7112000" algn="l"/>
              </a:tabLst>
              <a:defRPr sz="2500"/>
            </a:pPr>
            <a:r>
              <a:t>Instructors can do things like connect the ethernet port of two virtual routers together, or connect the ethernet port of a PC to the ethernet port of a router.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What you will learn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What you will learn</a:t>
            </a:r>
          </a:p>
        </p:txBody>
      </p:sp>
      <p:sp>
        <p:nvSpPr>
          <p:cNvPr id="84" name="Internet Protocol stack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Internet Protocol stack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IP Addressing (IPv4 and IPv6)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Static routing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Dynamic routing with OSPF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Exterior routing with BGP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Router management 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Network operations and management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Internet exchange points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Access to virtual PCs and Router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 defTabSz="413320">
              <a:lnSpc>
                <a:spcPct val="100000"/>
              </a:lnSpc>
              <a:tabLst>
                <a:tab pos="406400" algn="l"/>
                <a:tab pos="812800" algn="l"/>
                <a:tab pos="1231900" algn="l"/>
                <a:tab pos="1638300" algn="l"/>
                <a:tab pos="2044700" algn="l"/>
                <a:tab pos="2476500" algn="l"/>
                <a:tab pos="2882900" algn="l"/>
                <a:tab pos="3302000" algn="l"/>
                <a:tab pos="3708400" algn="l"/>
                <a:tab pos="4114800" algn="l"/>
                <a:tab pos="4533900" algn="l"/>
                <a:tab pos="4953000" algn="l"/>
                <a:tab pos="5359400" algn="l"/>
                <a:tab pos="5778500" algn="l"/>
                <a:tab pos="6184900" algn="l"/>
                <a:tab pos="6604000" algn="l"/>
              </a:tabLst>
              <a:defRPr sz="3700"/>
            </a:lvl1pPr>
          </a:lstStyle>
          <a:p>
            <a:pPr/>
            <a:r>
              <a:t>Access to virtual PCs and Routers</a:t>
            </a:r>
          </a:p>
        </p:txBody>
      </p:sp>
      <p:sp>
        <p:nvSpPr>
          <p:cNvPr id="168" name="Use VNC to a special hostname and port to connect to your virtual PC.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325151" indent="-295592" defTabSz="440277">
              <a:lnSpc>
                <a:spcPct val="100000"/>
              </a:lnSpc>
              <a:spcBef>
                <a:spcPts val="4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  <a:r>
              <a:t>Use VNC to a special hostname and port to connect to your virtual PC.</a:t>
            </a:r>
          </a:p>
          <a:p>
            <a:pPr marL="266033" indent="-236474" defTabSz="440277">
              <a:lnSpc>
                <a:spcPct val="100000"/>
              </a:lnSpc>
              <a:spcBef>
                <a:spcPts val="400"/>
              </a:spcBef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</a:p>
          <a:p>
            <a:pPr marL="325151" indent="-295592" defTabSz="440277">
              <a:lnSpc>
                <a:spcPct val="100000"/>
              </a:lnSpc>
              <a:spcBef>
                <a:spcPts val="4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  <a:r>
              <a:t>Use telnet to a special hostname and port to access the serial console of your virtual router.</a:t>
            </a:r>
          </a:p>
          <a:p>
            <a:pPr marL="266033" indent="-236474" defTabSz="440277">
              <a:lnSpc>
                <a:spcPct val="100000"/>
              </a:lnSpc>
              <a:spcBef>
                <a:spcPts val="400"/>
              </a:spcBef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</a:p>
          <a:p>
            <a:pPr marL="325151" indent="-295592" defTabSz="440277">
              <a:lnSpc>
                <a:spcPct val="100000"/>
              </a:lnSpc>
              <a:spcBef>
                <a:spcPts val="4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  <a:r>
              <a:t>See notes for details: </a:t>
            </a:r>
          </a:p>
          <a:p>
            <a:pPr lvl="1" marL="644080" indent="-295592" defTabSz="440277">
              <a:lnSpc>
                <a:spcPct val="100000"/>
              </a:lnSpc>
              <a:spcBef>
                <a:spcPts val="4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  <a:r>
              <a:t>&gt; SI-E, </a:t>
            </a:r>
          </a:p>
          <a:p>
            <a:pPr lvl="1" marL="644080" indent="-295592" defTabSz="440277">
              <a:lnSpc>
                <a:spcPct val="100000"/>
              </a:lnSpc>
              <a:spcBef>
                <a:spcPts val="4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  <a:r>
              <a:t>&gt; Details</a:t>
            </a:r>
          </a:p>
          <a:p>
            <a:pPr lvl="1" marL="644080" indent="-295592" defTabSz="440277">
              <a:lnSpc>
                <a:spcPct val="100000"/>
              </a:lnSpc>
              <a:spcBef>
                <a:spcPts val="4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  <a:r>
              <a:t>&gt; Monday morning session</a:t>
            </a:r>
          </a:p>
          <a:p>
            <a:pPr lvl="1" marL="644080" indent="-295592" defTabSz="440277">
              <a:lnSpc>
                <a:spcPct val="100000"/>
              </a:lnSpc>
              <a:spcBef>
                <a:spcPts val="4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31800" algn="l"/>
                <a:tab pos="863600" algn="l"/>
                <a:tab pos="1308100" algn="l"/>
                <a:tab pos="1752600" algn="l"/>
                <a:tab pos="2184400" algn="l"/>
                <a:tab pos="2628900" algn="l"/>
                <a:tab pos="3073400" algn="l"/>
                <a:tab pos="3517900" algn="l"/>
                <a:tab pos="3949700" algn="l"/>
                <a:tab pos="4381500" algn="l"/>
                <a:tab pos="4838700" algn="l"/>
                <a:tab pos="5270500" algn="l"/>
                <a:tab pos="5702300" algn="l"/>
                <a:tab pos="6159500" algn="l"/>
                <a:tab pos="6591300" algn="l"/>
                <a:tab pos="7035800" algn="l"/>
              </a:tabLst>
              <a:defRPr sz="2300"/>
            </a:pPr>
            <a:r>
              <a:t>&gt; Equipment access details.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Install VNC and Telnet/SSH client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 defTabSz="422306">
              <a:lnSpc>
                <a:spcPct val="100000"/>
              </a:lnSpc>
              <a:tabLst>
                <a:tab pos="406400" algn="l"/>
                <a:tab pos="825500" algn="l"/>
                <a:tab pos="1257300" algn="l"/>
                <a:tab pos="1676400" algn="l"/>
                <a:tab pos="2095500" algn="l"/>
                <a:tab pos="2527300" algn="l"/>
                <a:tab pos="2946400" algn="l"/>
                <a:tab pos="3378200" algn="l"/>
                <a:tab pos="3784600" algn="l"/>
                <a:tab pos="4203700" algn="l"/>
                <a:tab pos="4635500" algn="l"/>
                <a:tab pos="5054600" algn="l"/>
                <a:tab pos="5473700" algn="l"/>
                <a:tab pos="5905500" algn="l"/>
                <a:tab pos="6324600" algn="l"/>
                <a:tab pos="6756400" algn="l"/>
              </a:tabLst>
              <a:defRPr sz="3700"/>
            </a:lvl1pPr>
          </a:lstStyle>
          <a:p>
            <a:pPr/>
            <a:r>
              <a:t>Install VNC and Telnet/SSH clients</a:t>
            </a:r>
          </a:p>
        </p:txBody>
      </p:sp>
      <p:sp>
        <p:nvSpPr>
          <p:cNvPr id="171" name="Windows: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382586" indent="-347661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700"/>
            </a:pPr>
            <a:r>
              <a:t>Windows:</a:t>
            </a:r>
          </a:p>
          <a:p>
            <a:pPr lvl="1" marL="755650" indent="-347662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700"/>
            </a:pPr>
            <a:r>
              <a:t>Search for “VNC viewer”.  TightVNC or RealVNC are both fine</a:t>
            </a:r>
          </a:p>
          <a:p>
            <a:pPr lvl="1" marL="755650" indent="-347662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700"/>
            </a:pPr>
            <a:r>
              <a:t>Search for “putty ssh”</a:t>
            </a:r>
          </a:p>
          <a:p>
            <a:pPr marL="382586" indent="-347661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700"/>
            </a:pPr>
            <a:r>
              <a:t>Linux: </a:t>
            </a:r>
          </a:p>
          <a:p>
            <a:pPr lvl="1" marL="755650" indent="-347662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700"/>
            </a:pPr>
            <a:r>
              <a:t>Install “vinagre” or any other VNC package</a:t>
            </a:r>
          </a:p>
          <a:p>
            <a:pPr lvl="1" marL="755650" indent="-347662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700"/>
            </a:pPr>
            <a:r>
              <a:t>Telnet and SSH are built in</a:t>
            </a:r>
          </a:p>
          <a:p>
            <a:pPr marL="382586" indent="-347661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700"/>
            </a:pPr>
            <a:r>
              <a:t>Mac:</a:t>
            </a:r>
          </a:p>
          <a:p>
            <a:pPr lvl="1" marL="755650" indent="-347662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700"/>
            </a:pPr>
            <a:r>
              <a:t>VNC, Telnet and SSH are already built 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C Configuration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PC Configuration</a:t>
            </a:r>
          </a:p>
        </p:txBody>
      </p:sp>
      <p:sp>
        <p:nvSpPr>
          <p:cNvPr id="174" name="Ubuntu Linux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Ubuntu Linux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“root” password is “afnog”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user “afnog” password is “afnog” 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Do NOT change passwords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Do NOT patch security holes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Do NOT install DNS resolvers.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Open Question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Open Questions</a:t>
            </a:r>
          </a:p>
        </p:txBody>
      </p:sp>
      <p:sp>
        <p:nvSpPr>
          <p:cNvPr id="177" name="Please feel free to ask any questions during the sessions.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Please feel free to ask any questions during the sessions.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Please interrupt us if you don’t understand anything, or if you have a question.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Please ask questions  :-)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WELCOME to AFNOG…"/>
          <p:cNvSpPr/>
          <p:nvPr/>
        </p:nvSpPr>
        <p:spPr>
          <a:xfrm>
            <a:off x="654134" y="1008988"/>
            <a:ext cx="7835732" cy="43447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27025" indent="-325438" algn="ctr">
              <a:lnSpc>
                <a:spcPct val="100000"/>
              </a:lnSpc>
              <a:tabLst>
                <a:tab pos="3302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b="1" sz="3200">
                <a:solidFill>
                  <a:srgbClr val="89D3E8"/>
                </a:solidFill>
              </a:defRPr>
            </a:pPr>
            <a:r>
              <a:t>WELCOME to AFNOG</a:t>
            </a:r>
          </a:p>
          <a:p>
            <a:pPr marL="327025" indent="-325438" algn="ctr">
              <a:lnSpc>
                <a:spcPct val="100000"/>
              </a:lnSpc>
              <a:tabLst>
                <a:tab pos="3302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327025" indent="-325438" algn="ctr">
              <a:lnSpc>
                <a:spcPct val="100000"/>
              </a:lnSpc>
              <a:tabLst>
                <a:tab pos="3302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200">
                <a:solidFill>
                  <a:srgbClr val="FFFFFF"/>
                </a:solidFill>
              </a:defRPr>
            </a:pPr>
            <a:r>
              <a:t>Learn everything you can,</a:t>
            </a:r>
          </a:p>
          <a:p>
            <a:pPr marL="327025" indent="-325438" algn="ctr">
              <a:lnSpc>
                <a:spcPct val="100000"/>
              </a:lnSpc>
              <a:tabLst>
                <a:tab pos="3302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200">
                <a:solidFill>
                  <a:srgbClr val="FFFFFF"/>
                </a:solidFill>
              </a:defRPr>
            </a:pPr>
            <a:r>
              <a:t>Have fun,</a:t>
            </a:r>
          </a:p>
          <a:p>
            <a:pPr marL="327025" indent="-325438" algn="ctr">
              <a:lnSpc>
                <a:spcPct val="100000"/>
              </a:lnSpc>
              <a:tabLst>
                <a:tab pos="3302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200">
                <a:solidFill>
                  <a:srgbClr val="FFFFFF"/>
                </a:solidFill>
              </a:defRPr>
            </a:pPr>
            <a:r>
              <a:t>Take photos,</a:t>
            </a:r>
          </a:p>
          <a:p>
            <a:pPr marL="327025" indent="-325438" algn="ctr">
              <a:lnSpc>
                <a:spcPct val="100000"/>
              </a:lnSpc>
              <a:tabLst>
                <a:tab pos="3302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200">
                <a:solidFill>
                  <a:srgbClr val="FFFFFF"/>
                </a:solidFill>
              </a:defRPr>
            </a:pPr>
            <a:r>
              <a:t>Network,</a:t>
            </a:r>
          </a:p>
          <a:p>
            <a:pPr marL="327025" indent="-325438" algn="ctr">
              <a:lnSpc>
                <a:spcPct val="100000"/>
              </a:lnSpc>
              <a:tabLst>
                <a:tab pos="3302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200">
                <a:solidFill>
                  <a:srgbClr val="FFFFFF"/>
                </a:solidFill>
              </a:defRPr>
            </a:pPr>
          </a:p>
          <a:p>
            <a:pPr marL="327025" indent="-325438" algn="ctr">
              <a:lnSpc>
                <a:spcPct val="100000"/>
              </a:lnSpc>
              <a:tabLst>
                <a:tab pos="3302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200">
                <a:solidFill>
                  <a:srgbClr val="FFFFFF"/>
                </a:solidFill>
              </a:defRPr>
            </a:pPr>
            <a:r>
              <a:t>Ask questions, you’ll make the instructors happy.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Instructor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Instructors</a:t>
            </a:r>
          </a:p>
        </p:txBody>
      </p:sp>
      <p:sp>
        <p:nvSpPr>
          <p:cNvPr id="87" name="Frank Habicht (TZ)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Frank Habicht (TZ)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Geert Jan de Groot (NL)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Maina Noah (TZ)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Nishal Goburdhan (ZA)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Sara Alamin Mohammed Hassan (SD)</a:t>
            </a: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Stephen Honlue (CM)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Alan  Barrett"/>
          <p:cNvSpPr/>
          <p:nvPr>
            <p:ph type="title"/>
          </p:nvPr>
        </p:nvSpPr>
        <p:spPr>
          <a:xfrm>
            <a:off x="5556249" y="1704975"/>
            <a:ext cx="3052765" cy="21558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</a:tabLst>
              <a:defRPr sz="6000">
                <a:solidFill>
                  <a:srgbClr val="6EA0B0"/>
                </a:solidFill>
              </a:defRPr>
            </a:pPr>
            <a:r>
              <a:t>Alan </a:t>
            </a:r>
            <a:br/>
            <a:r>
              <a:rPr>
                <a:solidFill>
                  <a:srgbClr val="FFFFFF"/>
                </a:solidFill>
              </a:rPr>
              <a:t>Barrett</a:t>
            </a:r>
          </a:p>
        </p:txBody>
      </p:sp>
      <p:pic>
        <p:nvPicPr>
          <p:cNvPr id="9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rcRect l="24836" t="0" r="3627" b="0"/>
          <a:stretch>
            <a:fillRect/>
          </a:stretch>
        </p:blipFill>
        <p:spPr>
          <a:xfrm>
            <a:off x="1065212" y="1019175"/>
            <a:ext cx="4114802" cy="4114800"/>
          </a:xfrm>
          <a:prstGeom prst="rect">
            <a:avLst/>
          </a:prstGeom>
          <a:ln w="50760">
            <a:solidFill>
              <a:srgbClr val="3B3B3B"/>
            </a:solidFill>
            <a:miter/>
          </a:ln>
          <a:effectLst>
            <a:outerShdw sx="100000" sy="100000" kx="0" ky="0" algn="b" rotWithShape="0" blurRad="63500" dist="344880" dir="5400000">
              <a:srgbClr val="000000">
                <a:alpha val="25041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articipant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Participants</a:t>
            </a:r>
          </a:p>
        </p:txBody>
      </p:sp>
      <p:sp>
        <p:nvSpPr>
          <p:cNvPr id="93" name="Entire Workshop: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Entire Workshop:   </a:t>
            </a:r>
          </a:p>
          <a:p>
            <a:pPr lvl="2" marL="1133475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150 participants</a:t>
            </a:r>
          </a:p>
          <a:p>
            <a:pPr lvl="2" marL="1133475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29 Countries</a:t>
            </a:r>
          </a:p>
          <a:p>
            <a:pPr lvl="2" marL="1133475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8 tracks</a:t>
            </a:r>
          </a:p>
          <a:p>
            <a:pPr marL="346075" indent="-309563"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This track:  23 participants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Please introduce yourselves now.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et us know …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Let us know … </a:t>
            </a:r>
          </a:p>
        </p:txBody>
      </p:sp>
      <p:sp>
        <p:nvSpPr>
          <p:cNvPr id="96" name="… if we speak too fast…"/>
          <p:cNvSpPr/>
          <p:nvPr>
            <p:ph type="body" idx="1"/>
          </p:nvPr>
        </p:nvSpPr>
        <p:spPr>
          <a:xfrm>
            <a:off x="457200" y="1600200"/>
            <a:ext cx="7975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000"/>
            </a:pPr>
            <a:r>
              <a:t>… if we speak too fast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000"/>
            </a:pPr>
            <a:r>
              <a:t>… if you can’t see 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000"/>
            </a:pPr>
            <a:r>
              <a:t>… if you don’t understand! 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000"/>
            </a:pP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</a:tabLst>
              <a:defRPr sz="3000"/>
            </a:pPr>
            <a:r>
              <a:t>The only stupid question is one you don’t ask!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You should have received ..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You should have received .. </a:t>
            </a:r>
          </a:p>
        </p:txBody>
      </p:sp>
      <p:sp>
        <p:nvSpPr>
          <p:cNvPr id="99" name="Name badges   (Please wear these at all times!)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Name badges   (Please wear these at all times!)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Folder with: </a:t>
            </a: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Notepad</a:t>
            </a: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Pen</a:t>
            </a:r>
          </a:p>
          <a:p>
            <a:pPr lvl="1" marL="831850" indent="-382587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Information Pack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You will receive …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You will receive … </a:t>
            </a:r>
          </a:p>
        </p:txBody>
      </p:sp>
      <p:sp>
        <p:nvSpPr>
          <p:cNvPr id="102" name="ebooks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ebooks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419100" indent="-382586">
              <a:lnSpc>
                <a:spcPct val="10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workshop materials on USB flash drives</a:t>
            </a: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</a:p>
          <a:p>
            <a:pPr marL="346075" indent="-309563">
              <a:lnSpc>
                <a:spcPct val="100000"/>
              </a:lnSpc>
              <a:spcBef>
                <a:spcPts val="7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3000"/>
            </a:pPr>
            <a:r>
              <a:t>Take them back, and teach others!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xtra room charges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4600"/>
            </a:lvl1pPr>
          </a:lstStyle>
          <a:p>
            <a:pPr/>
            <a:r>
              <a:t>Extra room charges</a:t>
            </a:r>
          </a:p>
        </p:txBody>
      </p:sp>
      <p:sp>
        <p:nvSpPr>
          <p:cNvPr id="105" name="AfNOG will not pay for hotel “extras” such as:…"/>
          <p:cNvSpPr/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06400" indent="-371475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900"/>
            </a:pPr>
            <a:r>
              <a:t>AfNOG will </a:t>
            </a:r>
            <a:r>
              <a:rPr b="1"/>
              <a:t>not</a:t>
            </a:r>
            <a:r>
              <a:t> pay for hotel “extras” such as:</a:t>
            </a:r>
          </a:p>
          <a:p>
            <a:pPr lvl="2" marL="1098550" indent="-371475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900"/>
            </a:pPr>
            <a:r>
              <a:t>telephone calls</a:t>
            </a:r>
          </a:p>
          <a:p>
            <a:pPr lvl="2" marL="1098550" indent="-371475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900"/>
            </a:pPr>
            <a:r>
              <a:t>room service</a:t>
            </a:r>
          </a:p>
          <a:p>
            <a:pPr lvl="2" marL="1098550" indent="-371475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900"/>
            </a:pPr>
            <a:r>
              <a:t>bar </a:t>
            </a:r>
          </a:p>
          <a:p>
            <a:pPr lvl="2" marL="1098550" indent="-371475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900"/>
            </a:pPr>
            <a:r>
              <a:t>mini-bar in your hotel room</a:t>
            </a:r>
          </a:p>
          <a:p>
            <a:pPr lvl="2" marL="1098550" indent="-371475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900"/>
            </a:pPr>
            <a:r>
              <a:t>laundry</a:t>
            </a:r>
          </a:p>
          <a:p>
            <a:pPr lvl="2" marL="1098550" indent="-371475">
              <a:lnSpc>
                <a:spcPct val="100000"/>
              </a:lnSpc>
              <a:spcBef>
                <a:spcPts val="6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</a:tabLst>
              <a:defRPr sz="2900"/>
            </a:pPr>
            <a:r>
              <a:t>etc..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3B3B3B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B3B3B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B3B3B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