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6" name="Shape 4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"/>
          <p:cNvGrpSpPr/>
          <p:nvPr/>
        </p:nvGrpSpPr>
        <p:grpSpPr>
          <a:xfrm>
            <a:off x="228600" y="2889250"/>
            <a:ext cx="8605838" cy="196850"/>
            <a:chOff x="0" y="0"/>
            <a:chExt cx="8605837" cy="196850"/>
          </a:xfrm>
        </p:grpSpPr>
        <p:sp>
          <p:nvSpPr>
            <p:cNvPr id="22" name="Rectangle"/>
            <p:cNvSpPr/>
            <p:nvPr/>
          </p:nvSpPr>
          <p:spPr>
            <a:xfrm>
              <a:off x="0" y="0"/>
              <a:ext cx="2867025" cy="196850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" name="Rectangle"/>
            <p:cNvSpPr/>
            <p:nvPr/>
          </p:nvSpPr>
          <p:spPr>
            <a:xfrm>
              <a:off x="2870200" y="0"/>
              <a:ext cx="2867025" cy="196850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" name="Rectangle"/>
            <p:cNvSpPr/>
            <p:nvPr/>
          </p:nvSpPr>
          <p:spPr>
            <a:xfrm>
              <a:off x="5740399" y="0"/>
              <a:ext cx="2865439" cy="196850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6" name="Title Text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7" name="Body Level One…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/>
          <p:nvPr>
            <p:ph type="sldNum" sz="quarter" idx="2"/>
          </p:nvPr>
        </p:nvSpPr>
        <p:spPr>
          <a:xfrm>
            <a:off x="8414258" y="6248400"/>
            <a:ext cx="267780" cy="246000"/>
          </a:xfrm>
          <a:prstGeom prst="rect">
            <a:avLst/>
          </a:prstGeom>
        </p:spPr>
        <p:txBody>
          <a:bodyPr/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</a:tabLst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"/>
          <p:cNvGrpSpPr/>
          <p:nvPr/>
        </p:nvGrpSpPr>
        <p:grpSpPr>
          <a:xfrm>
            <a:off x="228600" y="2889250"/>
            <a:ext cx="8605838" cy="196850"/>
            <a:chOff x="0" y="0"/>
            <a:chExt cx="8605837" cy="196850"/>
          </a:xfrm>
        </p:grpSpPr>
        <p:sp>
          <p:nvSpPr>
            <p:cNvPr id="35" name="Rectangle"/>
            <p:cNvSpPr/>
            <p:nvPr/>
          </p:nvSpPr>
          <p:spPr>
            <a:xfrm>
              <a:off x="0" y="0"/>
              <a:ext cx="2867025" cy="196850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" name="Rectangle"/>
            <p:cNvSpPr/>
            <p:nvPr/>
          </p:nvSpPr>
          <p:spPr>
            <a:xfrm>
              <a:off x="2870200" y="0"/>
              <a:ext cx="2867025" cy="196850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" name="Rectangle"/>
            <p:cNvSpPr/>
            <p:nvPr/>
          </p:nvSpPr>
          <p:spPr>
            <a:xfrm>
              <a:off x="5740399" y="0"/>
              <a:ext cx="2865439" cy="196850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39" name="Slide Number"/>
          <p:cNvSpPr/>
          <p:nvPr>
            <p:ph type="sldNum" sz="quarter" idx="2"/>
          </p:nvPr>
        </p:nvSpPr>
        <p:spPr>
          <a:xfrm>
            <a:off x="8414258" y="6248400"/>
            <a:ext cx="267780" cy="246000"/>
          </a:xfrm>
          <a:prstGeom prst="rect">
            <a:avLst/>
          </a:prstGeom>
        </p:spPr>
        <p:txBody>
          <a:bodyPr/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</a:tabLst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-1"/>
            <a:ext cx="228600" cy="2286002"/>
          </a:xfrm>
          <a:prstGeom prst="rect">
            <a:avLst/>
          </a:prstGeom>
          <a:solidFill>
            <a:srgbClr val="6666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Line"/>
          <p:cNvSpPr/>
          <p:nvPr/>
        </p:nvSpPr>
        <p:spPr>
          <a:xfrm>
            <a:off x="457200" y="1447800"/>
            <a:ext cx="8077201" cy="1588"/>
          </a:xfrm>
          <a:prstGeom prst="line">
            <a:avLst/>
          </a:prstGeom>
          <a:ln w="19080" cap="sq">
            <a:solidFill>
              <a:srgbClr val="9999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Rectangle"/>
          <p:cNvSpPr/>
          <p:nvPr/>
        </p:nvSpPr>
        <p:spPr>
          <a:xfrm>
            <a:off x="0" y="2285999"/>
            <a:ext cx="228600" cy="2286002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Rectangle"/>
          <p:cNvSpPr/>
          <p:nvPr/>
        </p:nvSpPr>
        <p:spPr>
          <a:xfrm>
            <a:off x="0" y="4571999"/>
            <a:ext cx="228600" cy="2286002"/>
          </a:xfrm>
          <a:prstGeom prst="rect">
            <a:avLst/>
          </a:prstGeom>
          <a:solidFill>
            <a:srgbClr val="9999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" name="Title Text"/>
          <p:cNvSpPr/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/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/>
          <p:nvPr>
            <p:ph type="sldNum" sz="quarter" idx="2"/>
          </p:nvPr>
        </p:nvSpPr>
        <p:spPr>
          <a:xfrm>
            <a:off x="6553200" y="6248400"/>
            <a:ext cx="411100" cy="423552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342900" marR="0" indent="1143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342900" marR="0" indent="5715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342900" marR="0" indent="10287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342900" marR="0" indent="1485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342900" marR="0" indent="19431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42900" marR="0" indent="24003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42900" marR="0" indent="28575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42900" marR="0" indent="33147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tatic Routing Exercise"/>
          <p:cNvSpPr/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lvl1pPr>
          </a:lstStyle>
          <a:p>
            <a:pPr/>
            <a:r>
              <a:t>Static Routing Exercise</a:t>
            </a:r>
          </a:p>
        </p:txBody>
      </p:sp>
      <p:sp>
        <p:nvSpPr>
          <p:cNvPr id="49" name="Scalable Infrastructure Workshop"/>
          <p:cNvSpPr/>
          <p:nvPr/>
        </p:nvSpPr>
        <p:spPr>
          <a:xfrm>
            <a:off x="1371600" y="3270250"/>
            <a:ext cx="6400800" cy="10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spcBef>
                <a:spcPts val="7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Scalable Infrastructure Workshop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BSD Network Interface Configuration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FreeBSD Network Interface Configuration</a:t>
            </a:r>
          </a:p>
        </p:txBody>
      </p:sp>
      <p:sp>
        <p:nvSpPr>
          <p:cNvPr id="101" name="configure interface on Unix host…"/>
          <p:cNvSpPr/>
          <p:nvPr/>
        </p:nvSpPr>
        <p:spPr>
          <a:xfrm>
            <a:off x="457200" y="1600200"/>
            <a:ext cx="8229600" cy="4119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configure interface on Unix host</a:t>
            </a:r>
          </a:p>
          <a:p>
            <a:pPr lvl="2" marL="1143000" indent="-228600">
              <a:spcBef>
                <a:spcPts val="500"/>
              </a:spcBef>
              <a:buClr>
                <a:srgbClr val="99CC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ifconfig </a:t>
            </a:r>
            <a:r>
              <a:rPr>
                <a:solidFill>
                  <a:srgbClr val="23FF23"/>
                </a:solidFill>
              </a:rPr>
              <a:t>em0</a:t>
            </a:r>
            <a:r>
              <a:t> inet </a:t>
            </a:r>
            <a:r>
              <a:rPr>
                <a:solidFill>
                  <a:srgbClr val="3DEB3D"/>
                </a:solidFill>
              </a:rPr>
              <a:t>n.n.n.n</a:t>
            </a:r>
            <a:r>
              <a:t> netmask </a:t>
            </a:r>
            <a:r>
              <a:rPr>
                <a:solidFill>
                  <a:srgbClr val="23FF23"/>
                </a:solidFill>
              </a:rPr>
              <a:t>m.m.m.m</a:t>
            </a:r>
            <a:endParaRPr>
              <a:solidFill>
                <a:srgbClr val="23FF23"/>
              </a:solidFill>
            </a:endParaRP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	(you need to be root to change the IP address)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solidFill>
                  <a:srgbClr val="23FF2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em0</a:t>
            </a:r>
            <a:r>
              <a:rPr>
                <a:solidFill>
                  <a:srgbClr val="000000"/>
                </a:solidFill>
              </a:rPr>
              <a:t> is the interface name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solidFill>
                  <a:srgbClr val="00FF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n.n.n.n</a:t>
            </a:r>
            <a:r>
              <a:rPr>
                <a:solidFill>
                  <a:srgbClr val="000000"/>
                </a:solidFill>
              </a:rPr>
              <a:t> is IP address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solidFill>
                  <a:srgbClr val="00FF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m.m.m.m</a:t>
            </a:r>
            <a:r>
              <a:rPr>
                <a:solidFill>
                  <a:srgbClr val="000000"/>
                </a:solidFill>
              </a:rPr>
              <a:t> is netmask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onnect PC to router console port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Connect PC to router console port</a:t>
            </a:r>
          </a:p>
        </p:txBody>
      </p:sp>
      <p:sp>
        <p:nvSpPr>
          <p:cNvPr id="104" name="Connect cable to console port on router, serial port on Unix box…"/>
          <p:cNvSpPr/>
          <p:nvPr/>
        </p:nvSpPr>
        <p:spPr>
          <a:xfrm>
            <a:off x="457200" y="1600200"/>
            <a:ext cx="8229600" cy="3899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Connect cable to console port on router, serial port on Unix box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Use the tip command to connect your keyboard and screen to the serial port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e.g. 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bash$ tip com1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You may have to edit 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/etc/remote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See man pages for tip(1) and remote(5)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HINT: to exit tip, type ~.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isco Router Network Interface Configuration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Cisco Router Network Interface Configuration</a:t>
            </a:r>
          </a:p>
        </p:txBody>
      </p:sp>
      <p:sp>
        <p:nvSpPr>
          <p:cNvPr id="107" name="configure backbone interface on cisco router…"/>
          <p:cNvSpPr/>
          <p:nvPr/>
        </p:nvSpPr>
        <p:spPr>
          <a:xfrm>
            <a:off x="457200" y="1600200"/>
            <a:ext cx="8229600" cy="417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configure backbone interface on cisco router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conf  t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interface  </a:t>
            </a:r>
            <a:r>
              <a:rPr>
                <a:solidFill>
                  <a:srgbClr val="00FF00"/>
                </a:solidFill>
              </a:rPr>
              <a:t>fastethernet0/0</a:t>
            </a:r>
            <a:endParaRPr>
              <a:solidFill>
                <a:srgbClr val="00FF00"/>
              </a:solidFill>
            </a:endParaRP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 address </a:t>
            </a:r>
            <a:r>
              <a:rPr>
                <a:solidFill>
                  <a:srgbClr val="00FF00"/>
                </a:solidFill>
              </a:rPr>
              <a:t>n.n.n.n</a:t>
            </a:r>
            <a:r>
              <a:t>  </a:t>
            </a:r>
            <a:r>
              <a:rPr>
                <a:solidFill>
                  <a:srgbClr val="00FF00"/>
                </a:solidFill>
              </a:rPr>
              <a:t>m.m.m.m</a:t>
            </a:r>
            <a:endParaRPr>
              <a:solidFill>
                <a:srgbClr val="00FF00"/>
              </a:solidFill>
            </a:endParaRP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  </a:t>
            </a:r>
            <a:r>
              <a:rPr>
                <a:solidFill>
                  <a:srgbClr val="00FF00"/>
                </a:solidFill>
              </a:rPr>
              <a:t>fastethernet0/0</a:t>
            </a:r>
            <a:r>
              <a:t> is interface name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  </a:t>
            </a:r>
            <a:r>
              <a:rPr>
                <a:solidFill>
                  <a:srgbClr val="00FF00"/>
                </a:solidFill>
              </a:rPr>
              <a:t>n.n.n.n</a:t>
            </a:r>
            <a:r>
              <a:t> is IP address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  </a:t>
            </a:r>
            <a:r>
              <a:rPr>
                <a:solidFill>
                  <a:srgbClr val="00FF00"/>
                </a:solidFill>
              </a:rPr>
              <a:t>m.m.m.m</a:t>
            </a:r>
            <a:r>
              <a:t> is netmask</a:t>
            </a: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Now configure the local interface on your router that connects to your PC (ie.  Fa0/1).  Use the IP address assignments that you made 3 slides ago.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isco Router Network Interface Configuration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Cisco Router Network Interface Configuration</a:t>
            </a:r>
          </a:p>
        </p:txBody>
      </p:sp>
      <p:sp>
        <p:nvSpPr>
          <p:cNvPr id="110" name="Cisco global config should always include:…"/>
          <p:cNvSpPr/>
          <p:nvPr/>
        </p:nvSpPr>
        <p:spPr>
          <a:xfrm>
            <a:off x="457200" y="1600200"/>
            <a:ext cx="8229600" cy="3840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Cisco global config should always include: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 classless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 subnet-zero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 cef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Cisco interface config should usually include: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 shutdown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 ip proxy-arp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 ip redirects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 ip directed-broadcast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orwarding Tables at this point in the exercise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Forwarding Tables at this point in the exercise</a:t>
            </a:r>
          </a:p>
        </p:txBody>
      </p:sp>
      <p:grpSp>
        <p:nvGrpSpPr>
          <p:cNvPr id="115" name="Group"/>
          <p:cNvGrpSpPr/>
          <p:nvPr/>
        </p:nvGrpSpPr>
        <p:grpSpPr>
          <a:xfrm>
            <a:off x="914400" y="1828800"/>
            <a:ext cx="685800" cy="685800"/>
            <a:chOff x="0" y="0"/>
            <a:chExt cx="685800" cy="685800"/>
          </a:xfrm>
        </p:grpSpPr>
        <p:sp>
          <p:nvSpPr>
            <p:cNvPr id="113" name="Rounded Rectangle"/>
            <p:cNvSpPr/>
            <p:nvPr/>
          </p:nvSpPr>
          <p:spPr>
            <a:xfrm>
              <a:off x="0" y="0"/>
              <a:ext cx="685800" cy="685800"/>
            </a:xfrm>
            <a:prstGeom prst="roundRect">
              <a:avLst>
                <a:gd name="adj" fmla="val 231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114" name="Your…"/>
            <p:cNvSpPr/>
            <p:nvPr/>
          </p:nvSpPr>
          <p:spPr>
            <a:xfrm>
              <a:off x="476" y="11195"/>
              <a:ext cx="6848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PC</a:t>
              </a:r>
            </a:p>
          </p:txBody>
        </p:sp>
      </p:grpSp>
      <p:grpSp>
        <p:nvGrpSpPr>
          <p:cNvPr id="118" name="Group"/>
          <p:cNvGrpSpPr/>
          <p:nvPr/>
        </p:nvGrpSpPr>
        <p:grpSpPr>
          <a:xfrm>
            <a:off x="2971800" y="1828800"/>
            <a:ext cx="914400" cy="685800"/>
            <a:chOff x="0" y="0"/>
            <a:chExt cx="914400" cy="685800"/>
          </a:xfrm>
        </p:grpSpPr>
        <p:sp>
          <p:nvSpPr>
            <p:cNvPr id="116" name="Rounded Rectangle"/>
            <p:cNvSpPr/>
            <p:nvPr/>
          </p:nvSpPr>
          <p:spPr>
            <a:xfrm>
              <a:off x="0" y="0"/>
              <a:ext cx="914400" cy="685800"/>
            </a:xfrm>
            <a:prstGeom prst="roundRect">
              <a:avLst>
                <a:gd name="adj" fmla="val 231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117" name="Your…"/>
            <p:cNvSpPr/>
            <p:nvPr/>
          </p:nvSpPr>
          <p:spPr>
            <a:xfrm>
              <a:off x="476" y="11195"/>
              <a:ext cx="9134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Router</a:t>
              </a:r>
            </a:p>
          </p:txBody>
        </p:sp>
      </p:grpSp>
      <p:grpSp>
        <p:nvGrpSpPr>
          <p:cNvPr id="121" name="Group"/>
          <p:cNvGrpSpPr/>
          <p:nvPr/>
        </p:nvGrpSpPr>
        <p:grpSpPr>
          <a:xfrm>
            <a:off x="5257800" y="1828800"/>
            <a:ext cx="914400" cy="685800"/>
            <a:chOff x="0" y="0"/>
            <a:chExt cx="914400" cy="685800"/>
          </a:xfrm>
        </p:grpSpPr>
        <p:sp>
          <p:nvSpPr>
            <p:cNvPr id="119" name="Rounded Rectangle"/>
            <p:cNvSpPr/>
            <p:nvPr/>
          </p:nvSpPr>
          <p:spPr>
            <a:xfrm>
              <a:off x="0" y="0"/>
              <a:ext cx="914400" cy="685800"/>
            </a:xfrm>
            <a:prstGeom prst="roundRect">
              <a:avLst>
                <a:gd name="adj" fmla="val 231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120" name="Their…"/>
            <p:cNvSpPr/>
            <p:nvPr/>
          </p:nvSpPr>
          <p:spPr>
            <a:xfrm>
              <a:off x="476" y="11195"/>
              <a:ext cx="9134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Router</a:t>
              </a:r>
            </a:p>
          </p:txBody>
        </p:sp>
      </p:grpSp>
      <p:grpSp>
        <p:nvGrpSpPr>
          <p:cNvPr id="124" name="Group"/>
          <p:cNvGrpSpPr/>
          <p:nvPr/>
        </p:nvGrpSpPr>
        <p:grpSpPr>
          <a:xfrm>
            <a:off x="7772400" y="1828800"/>
            <a:ext cx="685800" cy="685800"/>
            <a:chOff x="0" y="0"/>
            <a:chExt cx="685800" cy="685800"/>
          </a:xfrm>
        </p:grpSpPr>
        <p:sp>
          <p:nvSpPr>
            <p:cNvPr id="122" name="Rounded Rectangle"/>
            <p:cNvSpPr/>
            <p:nvPr/>
          </p:nvSpPr>
          <p:spPr>
            <a:xfrm>
              <a:off x="0" y="0"/>
              <a:ext cx="685800" cy="685800"/>
            </a:xfrm>
            <a:prstGeom prst="roundRect">
              <a:avLst>
                <a:gd name="adj" fmla="val 231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123" name="Their…"/>
            <p:cNvSpPr/>
            <p:nvPr/>
          </p:nvSpPr>
          <p:spPr>
            <a:xfrm>
              <a:off x="476" y="36055"/>
              <a:ext cx="684848" cy="6136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PC</a:t>
              </a:r>
            </a:p>
          </p:txBody>
        </p:sp>
      </p:grpSp>
      <p:sp>
        <p:nvSpPr>
          <p:cNvPr id="144" name="Connection Line"/>
          <p:cNvSpPr/>
          <p:nvPr/>
        </p:nvSpPr>
        <p:spPr>
          <a:xfrm>
            <a:off x="1604962" y="2171700"/>
            <a:ext cx="1362076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145" name="Connection Line"/>
          <p:cNvSpPr/>
          <p:nvPr/>
        </p:nvSpPr>
        <p:spPr>
          <a:xfrm>
            <a:off x="6176962" y="2171699"/>
            <a:ext cx="159067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2471" fill="norm" stroke="1" extrusionOk="0">
                <a:moveTo>
                  <a:pt x="0" y="12471"/>
                </a:moveTo>
                <a:cubicBezTo>
                  <a:pt x="7200" y="1671"/>
                  <a:pt x="14400" y="-9129"/>
                  <a:pt x="21600" y="12471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146" name="Connection Line"/>
          <p:cNvSpPr/>
          <p:nvPr/>
        </p:nvSpPr>
        <p:spPr>
          <a:xfrm>
            <a:off x="3890962" y="2171700"/>
            <a:ext cx="1362076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130" name="Group"/>
          <p:cNvGrpSpPr/>
          <p:nvPr/>
        </p:nvGrpSpPr>
        <p:grpSpPr>
          <a:xfrm>
            <a:off x="709509" y="2571383"/>
            <a:ext cx="4370595" cy="2791192"/>
            <a:chOff x="0" y="0"/>
            <a:chExt cx="4370594" cy="2791191"/>
          </a:xfrm>
        </p:grpSpPr>
        <p:sp>
          <p:nvSpPr>
            <p:cNvPr id="128" name="Shape"/>
            <p:cNvSpPr/>
            <p:nvPr/>
          </p:nvSpPr>
          <p:spPr>
            <a:xfrm>
              <a:off x="22328" y="0"/>
              <a:ext cx="4325938" cy="279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381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3381"/>
                  </a:lnTo>
                  <a:lnTo>
                    <a:pt x="18000" y="13381"/>
                  </a:lnTo>
                  <a:lnTo>
                    <a:pt x="14841" y="0"/>
                  </a:lnTo>
                  <a:lnTo>
                    <a:pt x="12600" y="13381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129" name="Destination: Next Hop…"/>
            <p:cNvSpPr/>
            <p:nvPr/>
          </p:nvSpPr>
          <p:spPr>
            <a:xfrm>
              <a:off x="0" y="1757973"/>
              <a:ext cx="4370595" cy="100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 or anything else)</a:t>
              </a:r>
            </a:p>
          </p:txBody>
        </p:sp>
      </p:grpSp>
      <p:grpSp>
        <p:nvGrpSpPr>
          <p:cNvPr id="133" name="Group"/>
          <p:cNvGrpSpPr/>
          <p:nvPr/>
        </p:nvGrpSpPr>
        <p:grpSpPr>
          <a:xfrm>
            <a:off x="411654" y="2542452"/>
            <a:ext cx="2907317" cy="1685061"/>
            <a:chOff x="0" y="0"/>
            <a:chExt cx="2907316" cy="1685059"/>
          </a:xfrm>
        </p:grpSpPr>
        <p:sp>
          <p:nvSpPr>
            <p:cNvPr id="131" name="Shape"/>
            <p:cNvSpPr/>
            <p:nvPr/>
          </p:nvSpPr>
          <p:spPr>
            <a:xfrm>
              <a:off x="21733" y="0"/>
              <a:ext cx="2863851" cy="1685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10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1100"/>
                  </a:lnTo>
                  <a:lnTo>
                    <a:pt x="9000" y="11100"/>
                  </a:lnTo>
                  <a:lnTo>
                    <a:pt x="6364" y="0"/>
                  </a:lnTo>
                  <a:lnTo>
                    <a:pt x="3600" y="11100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132" name="Destination: Next Hop…"/>
            <p:cNvSpPr/>
            <p:nvPr/>
          </p:nvSpPr>
          <p:spPr>
            <a:xfrm>
              <a:off x="0" y="887584"/>
              <a:ext cx="2907317" cy="77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default)</a:t>
              </a:r>
            </a:p>
          </p:txBody>
        </p:sp>
      </p:grpSp>
      <p:grpSp>
        <p:nvGrpSpPr>
          <p:cNvPr id="136" name="Group"/>
          <p:cNvGrpSpPr/>
          <p:nvPr/>
        </p:nvGrpSpPr>
        <p:grpSpPr>
          <a:xfrm>
            <a:off x="4655240" y="2557126"/>
            <a:ext cx="4370595" cy="3934162"/>
            <a:chOff x="0" y="0"/>
            <a:chExt cx="4370594" cy="3934160"/>
          </a:xfrm>
        </p:grpSpPr>
        <p:sp>
          <p:nvSpPr>
            <p:cNvPr id="134" name="Shape"/>
            <p:cNvSpPr/>
            <p:nvPr/>
          </p:nvSpPr>
          <p:spPr>
            <a:xfrm>
              <a:off x="23122" y="0"/>
              <a:ext cx="4324351" cy="393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769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5769"/>
                  </a:lnTo>
                  <a:lnTo>
                    <a:pt x="9000" y="15769"/>
                  </a:lnTo>
                  <a:lnTo>
                    <a:pt x="4731" y="0"/>
                  </a:lnTo>
                  <a:lnTo>
                    <a:pt x="3600" y="15769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135" name="Destination: Next Hop…"/>
            <p:cNvSpPr/>
            <p:nvPr/>
          </p:nvSpPr>
          <p:spPr>
            <a:xfrm>
              <a:off x="0" y="2900941"/>
              <a:ext cx="4370595" cy="100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 or anything else)</a:t>
              </a:r>
            </a:p>
          </p:txBody>
        </p:sp>
      </p:grpSp>
      <p:grpSp>
        <p:nvGrpSpPr>
          <p:cNvPr id="139" name="Group"/>
          <p:cNvGrpSpPr/>
          <p:nvPr/>
        </p:nvGrpSpPr>
        <p:grpSpPr>
          <a:xfrm>
            <a:off x="5964878" y="2613236"/>
            <a:ext cx="3029257" cy="1847640"/>
            <a:chOff x="0" y="0"/>
            <a:chExt cx="3029256" cy="1847638"/>
          </a:xfrm>
        </p:grpSpPr>
        <p:sp>
          <p:nvSpPr>
            <p:cNvPr id="137" name="Shape"/>
            <p:cNvSpPr/>
            <p:nvPr/>
          </p:nvSpPr>
          <p:spPr>
            <a:xfrm>
              <a:off x="23171" y="0"/>
              <a:ext cx="2982914" cy="1847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024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2024"/>
                  </a:lnTo>
                  <a:lnTo>
                    <a:pt x="18000" y="12024"/>
                  </a:lnTo>
                  <a:lnTo>
                    <a:pt x="15507" y="0"/>
                  </a:lnTo>
                  <a:lnTo>
                    <a:pt x="12600" y="12024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138" name="Destination: Next Hop…"/>
            <p:cNvSpPr/>
            <p:nvPr/>
          </p:nvSpPr>
          <p:spPr>
            <a:xfrm>
              <a:off x="0" y="1050163"/>
              <a:ext cx="3029257" cy="77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default)</a:t>
              </a:r>
            </a:p>
          </p:txBody>
        </p:sp>
      </p:grpSp>
      <p:sp>
        <p:nvSpPr>
          <p:cNvPr id="140" name="fa0/1"/>
          <p:cNvSpPr/>
          <p:nvPr/>
        </p:nvSpPr>
        <p:spPr>
          <a:xfrm>
            <a:off x="2354262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fa0/1</a:t>
            </a:r>
          </a:p>
        </p:txBody>
      </p:sp>
      <p:sp>
        <p:nvSpPr>
          <p:cNvPr id="141" name="fa0/1"/>
          <p:cNvSpPr/>
          <p:nvPr/>
        </p:nvSpPr>
        <p:spPr>
          <a:xfrm>
            <a:off x="6181725" y="1473200"/>
            <a:ext cx="572402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fa0/1</a:t>
            </a:r>
          </a:p>
        </p:txBody>
      </p:sp>
      <p:sp>
        <p:nvSpPr>
          <p:cNvPr id="142" name="fa0/0"/>
          <p:cNvSpPr/>
          <p:nvPr/>
        </p:nvSpPr>
        <p:spPr>
          <a:xfrm>
            <a:off x="3862387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fa0/0</a:t>
            </a:r>
          </a:p>
        </p:txBody>
      </p:sp>
      <p:sp>
        <p:nvSpPr>
          <p:cNvPr id="143" name="fa0/0"/>
          <p:cNvSpPr/>
          <p:nvPr/>
        </p:nvSpPr>
        <p:spPr>
          <a:xfrm>
            <a:off x="4656137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st Connectivity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Test Connectivity</a:t>
            </a:r>
          </a:p>
        </p:txBody>
      </p:sp>
      <p:sp>
        <p:nvSpPr>
          <p:cNvPr id="149" name="PC can ping local interface of router…"/>
          <p:cNvSpPr/>
          <p:nvPr/>
        </p:nvSpPr>
        <p:spPr>
          <a:xfrm>
            <a:off x="457200" y="1600200"/>
            <a:ext cx="8229600" cy="408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PC can ping local interface of router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Router can ping PC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Router can ping other routers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PC cannot ping backbone interface of router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PC cannot ping other routers or other PCs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Router cannot ping other PCs.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onfigure a default route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Configure a default route</a:t>
            </a:r>
          </a:p>
        </p:txBody>
      </p:sp>
      <p:sp>
        <p:nvSpPr>
          <p:cNvPr id="152" name="Add route on PC…"/>
          <p:cNvSpPr/>
          <p:nvPr/>
        </p:nvSpPr>
        <p:spPr>
          <a:xfrm>
            <a:off x="457200" y="1600200"/>
            <a:ext cx="8229600" cy="4297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Add route on PC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route add default </a:t>
            </a:r>
            <a:r>
              <a:rPr>
                <a:solidFill>
                  <a:srgbClr val="FF0000"/>
                </a:solidFill>
              </a:rPr>
              <a:t>g.g.g.g</a:t>
            </a:r>
            <a:endParaRPr>
              <a:solidFill>
                <a:srgbClr val="FF0000"/>
              </a:solidFill>
            </a:endParaRP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	</a:t>
            </a:r>
            <a:r>
              <a:rPr>
                <a:solidFill>
                  <a:srgbClr val="FF0000"/>
                </a:solidFill>
              </a:rPr>
              <a:t>g.g.g.g</a:t>
            </a:r>
            <a:r>
              <a:t> is the IP address of your gateway, which will be the IP address of your router's interface to your subnet.  (Don't use your router's backbone IP address.)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Display forwarding table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netstat -rn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orwarding Tables at this point in the exercise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Forwarding Tables at this point in the exercise</a:t>
            </a:r>
          </a:p>
        </p:txBody>
      </p:sp>
      <p:grpSp>
        <p:nvGrpSpPr>
          <p:cNvPr id="157" name="Group"/>
          <p:cNvGrpSpPr/>
          <p:nvPr/>
        </p:nvGrpSpPr>
        <p:grpSpPr>
          <a:xfrm>
            <a:off x="914400" y="1828800"/>
            <a:ext cx="685800" cy="685800"/>
            <a:chOff x="0" y="0"/>
            <a:chExt cx="685800" cy="685800"/>
          </a:xfrm>
        </p:grpSpPr>
        <p:sp>
          <p:nvSpPr>
            <p:cNvPr id="155" name="Rounded Rectangle"/>
            <p:cNvSpPr/>
            <p:nvPr/>
          </p:nvSpPr>
          <p:spPr>
            <a:xfrm>
              <a:off x="0" y="0"/>
              <a:ext cx="685800" cy="685800"/>
            </a:xfrm>
            <a:prstGeom prst="roundRect">
              <a:avLst>
                <a:gd name="adj" fmla="val 231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156" name="Your…"/>
            <p:cNvSpPr/>
            <p:nvPr/>
          </p:nvSpPr>
          <p:spPr>
            <a:xfrm>
              <a:off x="476" y="11195"/>
              <a:ext cx="6848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PC</a:t>
              </a:r>
            </a:p>
          </p:txBody>
        </p:sp>
      </p:grpSp>
      <p:grpSp>
        <p:nvGrpSpPr>
          <p:cNvPr id="160" name="Group"/>
          <p:cNvGrpSpPr/>
          <p:nvPr/>
        </p:nvGrpSpPr>
        <p:grpSpPr>
          <a:xfrm>
            <a:off x="2971800" y="1828800"/>
            <a:ext cx="914400" cy="685800"/>
            <a:chOff x="0" y="0"/>
            <a:chExt cx="914400" cy="685800"/>
          </a:xfrm>
        </p:grpSpPr>
        <p:sp>
          <p:nvSpPr>
            <p:cNvPr id="158" name="Rounded Rectangle"/>
            <p:cNvSpPr/>
            <p:nvPr/>
          </p:nvSpPr>
          <p:spPr>
            <a:xfrm>
              <a:off x="0" y="0"/>
              <a:ext cx="914400" cy="685800"/>
            </a:xfrm>
            <a:prstGeom prst="roundRect">
              <a:avLst>
                <a:gd name="adj" fmla="val 231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159" name="Your…"/>
            <p:cNvSpPr/>
            <p:nvPr/>
          </p:nvSpPr>
          <p:spPr>
            <a:xfrm>
              <a:off x="476" y="11195"/>
              <a:ext cx="9134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Router</a:t>
              </a:r>
            </a:p>
          </p:txBody>
        </p:sp>
      </p:grpSp>
      <p:grpSp>
        <p:nvGrpSpPr>
          <p:cNvPr id="163" name="Group"/>
          <p:cNvGrpSpPr/>
          <p:nvPr/>
        </p:nvGrpSpPr>
        <p:grpSpPr>
          <a:xfrm>
            <a:off x="5257800" y="1828800"/>
            <a:ext cx="914400" cy="685800"/>
            <a:chOff x="0" y="0"/>
            <a:chExt cx="914400" cy="685800"/>
          </a:xfrm>
        </p:grpSpPr>
        <p:sp>
          <p:nvSpPr>
            <p:cNvPr id="161" name="Rounded Rectangle"/>
            <p:cNvSpPr/>
            <p:nvPr/>
          </p:nvSpPr>
          <p:spPr>
            <a:xfrm>
              <a:off x="0" y="0"/>
              <a:ext cx="914400" cy="685800"/>
            </a:xfrm>
            <a:prstGeom prst="roundRect">
              <a:avLst>
                <a:gd name="adj" fmla="val 231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162" name="Their…"/>
            <p:cNvSpPr/>
            <p:nvPr/>
          </p:nvSpPr>
          <p:spPr>
            <a:xfrm>
              <a:off x="476" y="11195"/>
              <a:ext cx="9134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Router</a:t>
              </a:r>
            </a:p>
          </p:txBody>
        </p:sp>
      </p:grpSp>
      <p:grpSp>
        <p:nvGrpSpPr>
          <p:cNvPr id="166" name="Group"/>
          <p:cNvGrpSpPr/>
          <p:nvPr/>
        </p:nvGrpSpPr>
        <p:grpSpPr>
          <a:xfrm>
            <a:off x="7772400" y="1828800"/>
            <a:ext cx="685800" cy="685800"/>
            <a:chOff x="0" y="0"/>
            <a:chExt cx="685800" cy="685800"/>
          </a:xfrm>
        </p:grpSpPr>
        <p:sp>
          <p:nvSpPr>
            <p:cNvPr id="164" name="Rounded Rectangle"/>
            <p:cNvSpPr/>
            <p:nvPr/>
          </p:nvSpPr>
          <p:spPr>
            <a:xfrm>
              <a:off x="0" y="0"/>
              <a:ext cx="685800" cy="685800"/>
            </a:xfrm>
            <a:prstGeom prst="roundRect">
              <a:avLst>
                <a:gd name="adj" fmla="val 231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165" name="Their…"/>
            <p:cNvSpPr/>
            <p:nvPr/>
          </p:nvSpPr>
          <p:spPr>
            <a:xfrm>
              <a:off x="476" y="36055"/>
              <a:ext cx="684848" cy="6136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PC</a:t>
              </a:r>
            </a:p>
          </p:txBody>
        </p:sp>
      </p:grpSp>
      <p:sp>
        <p:nvSpPr>
          <p:cNvPr id="192" name="Connection Line"/>
          <p:cNvSpPr/>
          <p:nvPr/>
        </p:nvSpPr>
        <p:spPr>
          <a:xfrm>
            <a:off x="1604962" y="2171700"/>
            <a:ext cx="1362076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193" name="Connection Line"/>
          <p:cNvSpPr/>
          <p:nvPr/>
        </p:nvSpPr>
        <p:spPr>
          <a:xfrm>
            <a:off x="6176962" y="2171699"/>
            <a:ext cx="159067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2471" fill="norm" stroke="1" extrusionOk="0">
                <a:moveTo>
                  <a:pt x="0" y="12471"/>
                </a:moveTo>
                <a:cubicBezTo>
                  <a:pt x="7200" y="1671"/>
                  <a:pt x="14400" y="-9129"/>
                  <a:pt x="21600" y="12471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194" name="Connection Line"/>
          <p:cNvSpPr/>
          <p:nvPr/>
        </p:nvSpPr>
        <p:spPr>
          <a:xfrm>
            <a:off x="3890962" y="2171700"/>
            <a:ext cx="1362076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172" name="Group"/>
          <p:cNvGrpSpPr/>
          <p:nvPr/>
        </p:nvGrpSpPr>
        <p:grpSpPr>
          <a:xfrm>
            <a:off x="709509" y="2571383"/>
            <a:ext cx="4370595" cy="2791192"/>
            <a:chOff x="0" y="0"/>
            <a:chExt cx="4370594" cy="2791191"/>
          </a:xfrm>
        </p:grpSpPr>
        <p:sp>
          <p:nvSpPr>
            <p:cNvPr id="170" name="Shape"/>
            <p:cNvSpPr/>
            <p:nvPr/>
          </p:nvSpPr>
          <p:spPr>
            <a:xfrm>
              <a:off x="22328" y="0"/>
              <a:ext cx="4325938" cy="279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381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3381"/>
                  </a:lnTo>
                  <a:lnTo>
                    <a:pt x="18000" y="13381"/>
                  </a:lnTo>
                  <a:lnTo>
                    <a:pt x="14841" y="0"/>
                  </a:lnTo>
                  <a:lnTo>
                    <a:pt x="12600" y="13381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171" name="Destination: Next Hop…"/>
            <p:cNvSpPr/>
            <p:nvPr/>
          </p:nvSpPr>
          <p:spPr>
            <a:xfrm>
              <a:off x="0" y="1757973"/>
              <a:ext cx="4370595" cy="100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 or anything else)</a:t>
              </a:r>
            </a:p>
          </p:txBody>
        </p:sp>
      </p:grpSp>
      <p:grpSp>
        <p:nvGrpSpPr>
          <p:cNvPr id="175" name="Group"/>
          <p:cNvGrpSpPr/>
          <p:nvPr/>
        </p:nvGrpSpPr>
        <p:grpSpPr>
          <a:xfrm>
            <a:off x="411654" y="2540865"/>
            <a:ext cx="2907317" cy="1685061"/>
            <a:chOff x="0" y="0"/>
            <a:chExt cx="2907316" cy="1685059"/>
          </a:xfrm>
        </p:grpSpPr>
        <p:sp>
          <p:nvSpPr>
            <p:cNvPr id="173" name="Shape"/>
            <p:cNvSpPr/>
            <p:nvPr/>
          </p:nvSpPr>
          <p:spPr>
            <a:xfrm>
              <a:off x="21733" y="0"/>
              <a:ext cx="2863851" cy="1685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10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1100"/>
                  </a:lnTo>
                  <a:lnTo>
                    <a:pt x="9000" y="11100"/>
                  </a:lnTo>
                  <a:lnTo>
                    <a:pt x="6364" y="0"/>
                  </a:lnTo>
                  <a:lnTo>
                    <a:pt x="3600" y="11100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174" name="Destination: Next Hop…"/>
            <p:cNvSpPr/>
            <p:nvPr/>
          </p:nvSpPr>
          <p:spPr>
            <a:xfrm>
              <a:off x="0" y="887584"/>
              <a:ext cx="2907317" cy="77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Your router</a:t>
              </a:r>
            </a:p>
          </p:txBody>
        </p:sp>
      </p:grpSp>
      <p:grpSp>
        <p:nvGrpSpPr>
          <p:cNvPr id="178" name="Group"/>
          <p:cNvGrpSpPr/>
          <p:nvPr/>
        </p:nvGrpSpPr>
        <p:grpSpPr>
          <a:xfrm>
            <a:off x="4655240" y="2557126"/>
            <a:ext cx="4370595" cy="3934162"/>
            <a:chOff x="0" y="0"/>
            <a:chExt cx="4370594" cy="3934160"/>
          </a:xfrm>
        </p:grpSpPr>
        <p:sp>
          <p:nvSpPr>
            <p:cNvPr id="176" name="Shape"/>
            <p:cNvSpPr/>
            <p:nvPr/>
          </p:nvSpPr>
          <p:spPr>
            <a:xfrm>
              <a:off x="23122" y="0"/>
              <a:ext cx="4324351" cy="393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769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5769"/>
                  </a:lnTo>
                  <a:lnTo>
                    <a:pt x="9000" y="15769"/>
                  </a:lnTo>
                  <a:lnTo>
                    <a:pt x="4731" y="0"/>
                  </a:lnTo>
                  <a:lnTo>
                    <a:pt x="3600" y="15769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177" name="Destination: Next Hop…"/>
            <p:cNvSpPr/>
            <p:nvPr/>
          </p:nvSpPr>
          <p:spPr>
            <a:xfrm>
              <a:off x="0" y="2900941"/>
              <a:ext cx="4370595" cy="100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 or anything else)</a:t>
              </a:r>
            </a:p>
          </p:txBody>
        </p:sp>
      </p:grpSp>
      <p:grpSp>
        <p:nvGrpSpPr>
          <p:cNvPr id="181" name="Group"/>
          <p:cNvGrpSpPr/>
          <p:nvPr/>
        </p:nvGrpSpPr>
        <p:grpSpPr>
          <a:xfrm>
            <a:off x="5964878" y="2611649"/>
            <a:ext cx="3029257" cy="1847639"/>
            <a:chOff x="0" y="0"/>
            <a:chExt cx="3029256" cy="1847638"/>
          </a:xfrm>
        </p:grpSpPr>
        <p:sp>
          <p:nvSpPr>
            <p:cNvPr id="179" name="Shape"/>
            <p:cNvSpPr/>
            <p:nvPr/>
          </p:nvSpPr>
          <p:spPr>
            <a:xfrm>
              <a:off x="23171" y="0"/>
              <a:ext cx="2982914" cy="1847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024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2024"/>
                  </a:lnTo>
                  <a:lnTo>
                    <a:pt x="18000" y="12024"/>
                  </a:lnTo>
                  <a:lnTo>
                    <a:pt x="15507" y="0"/>
                  </a:lnTo>
                  <a:lnTo>
                    <a:pt x="12600" y="12024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180" name="Destination: Next Hop…"/>
            <p:cNvSpPr/>
            <p:nvPr/>
          </p:nvSpPr>
          <p:spPr>
            <a:xfrm>
              <a:off x="0" y="1050163"/>
              <a:ext cx="3029257" cy="77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Their router</a:t>
              </a:r>
            </a:p>
          </p:txBody>
        </p:sp>
      </p:grpSp>
      <p:grpSp>
        <p:nvGrpSpPr>
          <p:cNvPr id="184" name="Group"/>
          <p:cNvGrpSpPr/>
          <p:nvPr/>
        </p:nvGrpSpPr>
        <p:grpSpPr>
          <a:xfrm>
            <a:off x="-201613" y="3819525"/>
            <a:ext cx="814388" cy="508000"/>
            <a:chOff x="0" y="0"/>
            <a:chExt cx="814387" cy="508000"/>
          </a:xfrm>
        </p:grpSpPr>
        <p:sp>
          <p:nvSpPr>
            <p:cNvPr id="182" name="Oval"/>
            <p:cNvSpPr/>
            <p:nvPr/>
          </p:nvSpPr>
          <p:spPr>
            <a:xfrm>
              <a:off x="0" y="0"/>
              <a:ext cx="814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183" name="new"/>
            <p:cNvSpPr/>
            <p:nvPr/>
          </p:nvSpPr>
          <p:spPr>
            <a:xfrm>
              <a:off x="113530" y="74239"/>
              <a:ext cx="587327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new</a:t>
              </a:r>
            </a:p>
          </p:txBody>
        </p:sp>
      </p:grpSp>
      <p:grpSp>
        <p:nvGrpSpPr>
          <p:cNvPr id="187" name="Group"/>
          <p:cNvGrpSpPr/>
          <p:nvPr/>
        </p:nvGrpSpPr>
        <p:grpSpPr>
          <a:xfrm>
            <a:off x="5360987" y="4087812"/>
            <a:ext cx="814388" cy="508001"/>
            <a:chOff x="0" y="0"/>
            <a:chExt cx="814387" cy="508000"/>
          </a:xfrm>
        </p:grpSpPr>
        <p:sp>
          <p:nvSpPr>
            <p:cNvPr id="185" name="Oval"/>
            <p:cNvSpPr/>
            <p:nvPr/>
          </p:nvSpPr>
          <p:spPr>
            <a:xfrm>
              <a:off x="0" y="0"/>
              <a:ext cx="814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186" name="new"/>
            <p:cNvSpPr/>
            <p:nvPr/>
          </p:nvSpPr>
          <p:spPr>
            <a:xfrm>
              <a:off x="113530" y="74239"/>
              <a:ext cx="587327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new</a:t>
              </a:r>
            </a:p>
          </p:txBody>
        </p:sp>
      </p:grpSp>
      <p:sp>
        <p:nvSpPr>
          <p:cNvPr id="188" name="fa0/1"/>
          <p:cNvSpPr/>
          <p:nvPr/>
        </p:nvSpPr>
        <p:spPr>
          <a:xfrm>
            <a:off x="2354262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fa0/1</a:t>
            </a:r>
          </a:p>
        </p:txBody>
      </p:sp>
      <p:sp>
        <p:nvSpPr>
          <p:cNvPr id="189" name="fa0/1"/>
          <p:cNvSpPr/>
          <p:nvPr/>
        </p:nvSpPr>
        <p:spPr>
          <a:xfrm>
            <a:off x="6181725" y="1473200"/>
            <a:ext cx="572402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fa0/1</a:t>
            </a:r>
          </a:p>
        </p:txBody>
      </p:sp>
      <p:sp>
        <p:nvSpPr>
          <p:cNvPr id="190" name="fa0/0"/>
          <p:cNvSpPr/>
          <p:nvPr/>
        </p:nvSpPr>
        <p:spPr>
          <a:xfrm>
            <a:off x="3862387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fa0/0</a:t>
            </a:r>
          </a:p>
        </p:txBody>
      </p:sp>
      <p:sp>
        <p:nvSpPr>
          <p:cNvPr id="191" name="fa0/0"/>
          <p:cNvSpPr/>
          <p:nvPr/>
        </p:nvSpPr>
        <p:spPr>
          <a:xfrm>
            <a:off x="4656137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st connectivity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Test connectivity</a:t>
            </a:r>
          </a:p>
        </p:txBody>
      </p:sp>
      <p:sp>
        <p:nvSpPr>
          <p:cNvPr id="197" name="All PCs should now be able to reach the backbone IP address of their own routers.…"/>
          <p:cNvSpPr/>
          <p:nvPr/>
        </p:nvSpPr>
        <p:spPr>
          <a:xfrm>
            <a:off x="457200" y="1600200"/>
            <a:ext cx="8229600" cy="287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PCs should now be able to reach the backbone IP address of their own routers.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But, you still can’t reach other PCs, or other routers.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why?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When you ping their router...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When you ping their router...</a:t>
            </a:r>
          </a:p>
        </p:txBody>
      </p:sp>
      <p:grpSp>
        <p:nvGrpSpPr>
          <p:cNvPr id="202" name="Group"/>
          <p:cNvGrpSpPr/>
          <p:nvPr/>
        </p:nvGrpSpPr>
        <p:grpSpPr>
          <a:xfrm>
            <a:off x="914400" y="3154445"/>
            <a:ext cx="685800" cy="663410"/>
            <a:chOff x="0" y="0"/>
            <a:chExt cx="685800" cy="663409"/>
          </a:xfrm>
        </p:grpSpPr>
        <p:sp>
          <p:nvSpPr>
            <p:cNvPr id="200" name="Rounded Rectangle"/>
            <p:cNvSpPr/>
            <p:nvPr/>
          </p:nvSpPr>
          <p:spPr>
            <a:xfrm>
              <a:off x="0" y="57067"/>
              <a:ext cx="685800" cy="549276"/>
            </a:xfrm>
            <a:prstGeom prst="roundRect">
              <a:avLst>
                <a:gd name="adj" fmla="val 287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201" name="Your…"/>
            <p:cNvSpPr/>
            <p:nvPr/>
          </p:nvSpPr>
          <p:spPr>
            <a:xfrm>
              <a:off x="457" y="0"/>
              <a:ext cx="684886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PC</a:t>
              </a:r>
            </a:p>
          </p:txBody>
        </p:sp>
      </p:grpSp>
      <p:grpSp>
        <p:nvGrpSpPr>
          <p:cNvPr id="205" name="Group"/>
          <p:cNvGrpSpPr/>
          <p:nvPr/>
        </p:nvGrpSpPr>
        <p:grpSpPr>
          <a:xfrm>
            <a:off x="2971800" y="3154445"/>
            <a:ext cx="914400" cy="663410"/>
            <a:chOff x="0" y="0"/>
            <a:chExt cx="914400" cy="663409"/>
          </a:xfrm>
        </p:grpSpPr>
        <p:sp>
          <p:nvSpPr>
            <p:cNvPr id="203" name="Rounded Rectangle"/>
            <p:cNvSpPr/>
            <p:nvPr/>
          </p:nvSpPr>
          <p:spPr>
            <a:xfrm>
              <a:off x="0" y="57067"/>
              <a:ext cx="914400" cy="549276"/>
            </a:xfrm>
            <a:prstGeom prst="roundRect">
              <a:avLst>
                <a:gd name="adj" fmla="val 287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204" name="Your…"/>
            <p:cNvSpPr/>
            <p:nvPr/>
          </p:nvSpPr>
          <p:spPr>
            <a:xfrm>
              <a:off x="457" y="0"/>
              <a:ext cx="913486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Router</a:t>
              </a:r>
            </a:p>
          </p:txBody>
        </p:sp>
      </p:grpSp>
      <p:grpSp>
        <p:nvGrpSpPr>
          <p:cNvPr id="208" name="Group"/>
          <p:cNvGrpSpPr/>
          <p:nvPr/>
        </p:nvGrpSpPr>
        <p:grpSpPr>
          <a:xfrm>
            <a:off x="5257800" y="3154445"/>
            <a:ext cx="914400" cy="663410"/>
            <a:chOff x="0" y="0"/>
            <a:chExt cx="914400" cy="663409"/>
          </a:xfrm>
        </p:grpSpPr>
        <p:sp>
          <p:nvSpPr>
            <p:cNvPr id="206" name="Rounded Rectangle"/>
            <p:cNvSpPr/>
            <p:nvPr/>
          </p:nvSpPr>
          <p:spPr>
            <a:xfrm>
              <a:off x="0" y="57067"/>
              <a:ext cx="914400" cy="549276"/>
            </a:xfrm>
            <a:prstGeom prst="roundRect">
              <a:avLst>
                <a:gd name="adj" fmla="val 287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207" name="Their…"/>
            <p:cNvSpPr/>
            <p:nvPr/>
          </p:nvSpPr>
          <p:spPr>
            <a:xfrm>
              <a:off x="457" y="0"/>
              <a:ext cx="913486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Router</a:t>
              </a:r>
            </a:p>
          </p:txBody>
        </p:sp>
      </p:grpSp>
      <p:grpSp>
        <p:nvGrpSpPr>
          <p:cNvPr id="211" name="Group"/>
          <p:cNvGrpSpPr/>
          <p:nvPr/>
        </p:nvGrpSpPr>
        <p:grpSpPr>
          <a:xfrm>
            <a:off x="7772400" y="3179305"/>
            <a:ext cx="685800" cy="613690"/>
            <a:chOff x="0" y="0"/>
            <a:chExt cx="685800" cy="613688"/>
          </a:xfrm>
        </p:grpSpPr>
        <p:sp>
          <p:nvSpPr>
            <p:cNvPr id="209" name="Rounded Rectangle"/>
            <p:cNvSpPr/>
            <p:nvPr/>
          </p:nvSpPr>
          <p:spPr>
            <a:xfrm>
              <a:off x="0" y="32206"/>
              <a:ext cx="685800" cy="549276"/>
            </a:xfrm>
            <a:prstGeom prst="roundRect">
              <a:avLst>
                <a:gd name="adj" fmla="val 287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210" name="Their…"/>
            <p:cNvSpPr/>
            <p:nvPr/>
          </p:nvSpPr>
          <p:spPr>
            <a:xfrm>
              <a:off x="457" y="0"/>
              <a:ext cx="684886" cy="613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PC</a:t>
              </a:r>
            </a:p>
          </p:txBody>
        </p:sp>
      </p:grpSp>
      <p:sp>
        <p:nvSpPr>
          <p:cNvPr id="255" name="Connection Line"/>
          <p:cNvSpPr/>
          <p:nvPr/>
        </p:nvSpPr>
        <p:spPr>
          <a:xfrm>
            <a:off x="1604962" y="3486149"/>
            <a:ext cx="136207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894" fill="norm" stroke="1" extrusionOk="0">
                <a:moveTo>
                  <a:pt x="0" y="17894"/>
                </a:moveTo>
                <a:cubicBezTo>
                  <a:pt x="7200" y="-3706"/>
                  <a:pt x="14400" y="-3706"/>
                  <a:pt x="21600" y="7094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256" name="Connection Line"/>
          <p:cNvSpPr/>
          <p:nvPr/>
        </p:nvSpPr>
        <p:spPr>
          <a:xfrm>
            <a:off x="6176962" y="3486149"/>
            <a:ext cx="159067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257" name="Connection Line"/>
          <p:cNvSpPr/>
          <p:nvPr/>
        </p:nvSpPr>
        <p:spPr>
          <a:xfrm>
            <a:off x="3890962" y="3486149"/>
            <a:ext cx="136207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217" name="Group"/>
          <p:cNvGrpSpPr/>
          <p:nvPr/>
        </p:nvGrpSpPr>
        <p:grpSpPr>
          <a:xfrm>
            <a:off x="354702" y="3795804"/>
            <a:ext cx="4370596" cy="2139859"/>
            <a:chOff x="0" y="0"/>
            <a:chExt cx="4370594" cy="2139857"/>
          </a:xfrm>
        </p:grpSpPr>
        <p:sp>
          <p:nvSpPr>
            <p:cNvPr id="215" name="Shape"/>
            <p:cNvSpPr/>
            <p:nvPr/>
          </p:nvSpPr>
          <p:spPr>
            <a:xfrm>
              <a:off x="23122" y="0"/>
              <a:ext cx="4324351" cy="2139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8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0880"/>
                  </a:lnTo>
                  <a:lnTo>
                    <a:pt x="18000" y="10880"/>
                  </a:lnTo>
                  <a:lnTo>
                    <a:pt x="16388" y="0"/>
                  </a:lnTo>
                  <a:lnTo>
                    <a:pt x="12600" y="10880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216" name="Destination: Next Hop…"/>
            <p:cNvSpPr/>
            <p:nvPr/>
          </p:nvSpPr>
          <p:spPr>
            <a:xfrm>
              <a:off x="0" y="1106639"/>
              <a:ext cx="4370595" cy="100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 or anything else)</a:t>
              </a:r>
            </a:p>
          </p:txBody>
        </p:sp>
      </p:grpSp>
      <p:grpSp>
        <p:nvGrpSpPr>
          <p:cNvPr id="220" name="Group"/>
          <p:cNvGrpSpPr/>
          <p:nvPr/>
        </p:nvGrpSpPr>
        <p:grpSpPr>
          <a:xfrm>
            <a:off x="389429" y="3740228"/>
            <a:ext cx="2907317" cy="988935"/>
            <a:chOff x="0" y="0"/>
            <a:chExt cx="2907316" cy="988934"/>
          </a:xfrm>
        </p:grpSpPr>
        <p:sp>
          <p:nvSpPr>
            <p:cNvPr id="218" name="Shape"/>
            <p:cNvSpPr/>
            <p:nvPr/>
          </p:nvSpPr>
          <p:spPr>
            <a:xfrm>
              <a:off x="21733" y="0"/>
              <a:ext cx="2863851" cy="988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708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3708"/>
                  </a:lnTo>
                  <a:lnTo>
                    <a:pt x="9000" y="3708"/>
                  </a:lnTo>
                  <a:lnTo>
                    <a:pt x="6269" y="0"/>
                  </a:lnTo>
                  <a:lnTo>
                    <a:pt x="3600" y="3708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219" name="Destination: Next Hop…"/>
            <p:cNvSpPr/>
            <p:nvPr/>
          </p:nvSpPr>
          <p:spPr>
            <a:xfrm>
              <a:off x="0" y="191459"/>
              <a:ext cx="2907317" cy="77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Your router</a:t>
              </a:r>
            </a:p>
          </p:txBody>
        </p:sp>
      </p:grpSp>
      <p:grpSp>
        <p:nvGrpSpPr>
          <p:cNvPr id="223" name="Group"/>
          <p:cNvGrpSpPr/>
          <p:nvPr/>
        </p:nvGrpSpPr>
        <p:grpSpPr>
          <a:xfrm>
            <a:off x="4764777" y="3788752"/>
            <a:ext cx="4370596" cy="2869223"/>
            <a:chOff x="0" y="0"/>
            <a:chExt cx="4370594" cy="2869222"/>
          </a:xfrm>
        </p:grpSpPr>
        <p:sp>
          <p:nvSpPr>
            <p:cNvPr id="221" name="Shape"/>
            <p:cNvSpPr/>
            <p:nvPr/>
          </p:nvSpPr>
          <p:spPr>
            <a:xfrm>
              <a:off x="23122" y="0"/>
              <a:ext cx="4324351" cy="2869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605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3605"/>
                  </a:lnTo>
                  <a:lnTo>
                    <a:pt x="9000" y="13605"/>
                  </a:lnTo>
                  <a:lnTo>
                    <a:pt x="3706" y="0"/>
                  </a:lnTo>
                  <a:lnTo>
                    <a:pt x="3600" y="13605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222" name="Destination: Next Hop…"/>
            <p:cNvSpPr/>
            <p:nvPr/>
          </p:nvSpPr>
          <p:spPr>
            <a:xfrm>
              <a:off x="0" y="1836003"/>
              <a:ext cx="4370595" cy="100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 or anything else)</a:t>
              </a:r>
            </a:p>
          </p:txBody>
        </p:sp>
      </p:grpSp>
      <p:grpSp>
        <p:nvGrpSpPr>
          <p:cNvPr id="226" name="Group"/>
          <p:cNvGrpSpPr/>
          <p:nvPr/>
        </p:nvGrpSpPr>
        <p:grpSpPr>
          <a:xfrm>
            <a:off x="6047428" y="3784204"/>
            <a:ext cx="3029257" cy="1222772"/>
            <a:chOff x="0" y="0"/>
            <a:chExt cx="3029256" cy="1222771"/>
          </a:xfrm>
        </p:grpSpPr>
        <p:sp>
          <p:nvSpPr>
            <p:cNvPr id="224" name="Shape"/>
            <p:cNvSpPr/>
            <p:nvPr/>
          </p:nvSpPr>
          <p:spPr>
            <a:xfrm>
              <a:off x="23171" y="0"/>
              <a:ext cx="2982914" cy="1222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13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7130"/>
                  </a:lnTo>
                  <a:lnTo>
                    <a:pt x="18000" y="7130"/>
                  </a:lnTo>
                  <a:lnTo>
                    <a:pt x="15291" y="0"/>
                  </a:lnTo>
                  <a:lnTo>
                    <a:pt x="12600" y="7130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225" name="Destination: Next Hop…"/>
            <p:cNvSpPr/>
            <p:nvPr/>
          </p:nvSpPr>
          <p:spPr>
            <a:xfrm>
              <a:off x="0" y="425296"/>
              <a:ext cx="3029257" cy="775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Their router</a:t>
              </a:r>
            </a:p>
          </p:txBody>
        </p:sp>
      </p:grpSp>
      <p:sp>
        <p:nvSpPr>
          <p:cNvPr id="227" name="Line"/>
          <p:cNvSpPr/>
          <p:nvPr/>
        </p:nvSpPr>
        <p:spPr>
          <a:xfrm>
            <a:off x="1604962" y="2936042"/>
            <a:ext cx="1366479" cy="273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35" fill="norm" stroke="1" extrusionOk="0">
                <a:moveTo>
                  <a:pt x="0" y="19585"/>
                </a:moveTo>
                <a:cubicBezTo>
                  <a:pt x="3993" y="13055"/>
                  <a:pt x="7799" y="713"/>
                  <a:pt x="11980" y="24"/>
                </a:cubicBezTo>
                <a:cubicBezTo>
                  <a:pt x="16162" y="-665"/>
                  <a:pt x="18392" y="13965"/>
                  <a:pt x="21600" y="20935"/>
                </a:cubicBezTo>
              </a:path>
            </a:pathLst>
          </a:custGeom>
          <a:ln w="45720" cap="sq">
            <a:solidFill>
              <a:srgbClr val="FF0000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230" name="Group"/>
          <p:cNvGrpSpPr/>
          <p:nvPr/>
        </p:nvGrpSpPr>
        <p:grpSpPr>
          <a:xfrm>
            <a:off x="2076450" y="2719387"/>
            <a:ext cx="306388" cy="508001"/>
            <a:chOff x="0" y="0"/>
            <a:chExt cx="306387" cy="508000"/>
          </a:xfrm>
        </p:grpSpPr>
        <p:sp>
          <p:nvSpPr>
            <p:cNvPr id="228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229" name="1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231" name="Line"/>
          <p:cNvSpPr/>
          <p:nvPr/>
        </p:nvSpPr>
        <p:spPr>
          <a:xfrm>
            <a:off x="3881437" y="2945567"/>
            <a:ext cx="1366479" cy="273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35" fill="norm" stroke="1" extrusionOk="0">
                <a:moveTo>
                  <a:pt x="0" y="19585"/>
                </a:moveTo>
                <a:cubicBezTo>
                  <a:pt x="3993" y="13055"/>
                  <a:pt x="7799" y="713"/>
                  <a:pt x="11980" y="24"/>
                </a:cubicBezTo>
                <a:cubicBezTo>
                  <a:pt x="16162" y="-665"/>
                  <a:pt x="18392" y="13965"/>
                  <a:pt x="21600" y="20935"/>
                </a:cubicBezTo>
              </a:path>
            </a:pathLst>
          </a:custGeom>
          <a:ln w="45720" cap="sq">
            <a:solidFill>
              <a:srgbClr val="FF0000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234" name="Group"/>
          <p:cNvGrpSpPr/>
          <p:nvPr/>
        </p:nvGrpSpPr>
        <p:grpSpPr>
          <a:xfrm>
            <a:off x="163512" y="5276850"/>
            <a:ext cx="306388" cy="508000"/>
            <a:chOff x="0" y="0"/>
            <a:chExt cx="306387" cy="508000"/>
          </a:xfrm>
        </p:grpSpPr>
        <p:sp>
          <p:nvSpPr>
            <p:cNvPr id="232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233" name="2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235" name="Line"/>
          <p:cNvSpPr/>
          <p:nvPr/>
        </p:nvSpPr>
        <p:spPr>
          <a:xfrm>
            <a:off x="4444999" y="1812249"/>
            <a:ext cx="917217" cy="1379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768" fill="norm" stroke="1" extrusionOk="0">
                <a:moveTo>
                  <a:pt x="21600" y="19768"/>
                </a:moveTo>
                <a:cubicBezTo>
                  <a:pt x="20557" y="11306"/>
                  <a:pt x="19947" y="4608"/>
                  <a:pt x="11843" y="2211"/>
                </a:cubicBezTo>
                <a:cubicBezTo>
                  <a:pt x="3738" y="-187"/>
                  <a:pt x="8723" y="-1832"/>
                  <a:pt x="0" y="3850"/>
                </a:cubicBezTo>
              </a:path>
            </a:pathLst>
          </a:custGeom>
          <a:ln w="45720" cap="sq">
            <a:solidFill>
              <a:srgbClr val="FF00FF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238" name="Group"/>
          <p:cNvGrpSpPr/>
          <p:nvPr/>
        </p:nvGrpSpPr>
        <p:grpSpPr>
          <a:xfrm>
            <a:off x="4995862" y="2093912"/>
            <a:ext cx="306388" cy="508001"/>
            <a:chOff x="0" y="0"/>
            <a:chExt cx="306387" cy="508000"/>
          </a:xfrm>
        </p:grpSpPr>
        <p:sp>
          <p:nvSpPr>
            <p:cNvPr id="236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237" name="3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3</a:t>
              </a:r>
            </a:p>
          </p:txBody>
        </p:sp>
      </p:grpSp>
      <p:sp>
        <p:nvSpPr>
          <p:cNvPr id="239" name="Shape"/>
          <p:cNvSpPr/>
          <p:nvPr/>
        </p:nvSpPr>
        <p:spPr>
          <a:xfrm>
            <a:off x="4214812" y="2108200"/>
            <a:ext cx="379413" cy="406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FF"/>
          </a:solidFill>
          <a:ln w="936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242" name="Group"/>
          <p:cNvGrpSpPr/>
          <p:nvPr/>
        </p:nvGrpSpPr>
        <p:grpSpPr>
          <a:xfrm>
            <a:off x="198437" y="4341812"/>
            <a:ext cx="306388" cy="508001"/>
            <a:chOff x="0" y="0"/>
            <a:chExt cx="306387" cy="508000"/>
          </a:xfrm>
        </p:grpSpPr>
        <p:sp>
          <p:nvSpPr>
            <p:cNvPr id="240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241" name="1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245" name="Group"/>
          <p:cNvGrpSpPr/>
          <p:nvPr/>
        </p:nvGrpSpPr>
        <p:grpSpPr>
          <a:xfrm>
            <a:off x="3863975" y="6256337"/>
            <a:ext cx="1022350" cy="508001"/>
            <a:chOff x="0" y="0"/>
            <a:chExt cx="1022350" cy="508000"/>
          </a:xfrm>
        </p:grpSpPr>
        <p:sp>
          <p:nvSpPr>
            <p:cNvPr id="243" name="Oval"/>
            <p:cNvSpPr/>
            <p:nvPr/>
          </p:nvSpPr>
          <p:spPr>
            <a:xfrm>
              <a:off x="0" y="0"/>
              <a:ext cx="1022350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244" name="3 ???"/>
            <p:cNvSpPr/>
            <p:nvPr/>
          </p:nvSpPr>
          <p:spPr>
            <a:xfrm>
              <a:off x="144276" y="74239"/>
              <a:ext cx="733798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3 ???</a:t>
              </a:r>
            </a:p>
          </p:txBody>
        </p:sp>
      </p:grpSp>
      <p:grpSp>
        <p:nvGrpSpPr>
          <p:cNvPr id="248" name="Group"/>
          <p:cNvGrpSpPr/>
          <p:nvPr/>
        </p:nvGrpSpPr>
        <p:grpSpPr>
          <a:xfrm>
            <a:off x="4333875" y="2684462"/>
            <a:ext cx="306388" cy="508001"/>
            <a:chOff x="0" y="0"/>
            <a:chExt cx="306387" cy="508000"/>
          </a:xfrm>
        </p:grpSpPr>
        <p:sp>
          <p:nvSpPr>
            <p:cNvPr id="246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247" name="2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251" name="Group"/>
          <p:cNvGrpSpPr/>
          <p:nvPr/>
        </p:nvGrpSpPr>
        <p:grpSpPr>
          <a:xfrm>
            <a:off x="184150" y="1487487"/>
            <a:ext cx="3560763" cy="1553230"/>
            <a:chOff x="0" y="0"/>
            <a:chExt cx="3560762" cy="1553228"/>
          </a:xfrm>
        </p:grpSpPr>
        <p:sp>
          <p:nvSpPr>
            <p:cNvPr id="249" name="Shape"/>
            <p:cNvSpPr/>
            <p:nvPr/>
          </p:nvSpPr>
          <p:spPr>
            <a:xfrm>
              <a:off x="0" y="0"/>
              <a:ext cx="3560763" cy="1553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600" y="0"/>
                  </a:moveTo>
                  <a:cubicBezTo>
                    <a:pt x="1612" y="0"/>
                    <a:pt x="0" y="919"/>
                    <a:pt x="0" y="2053"/>
                  </a:cubicBezTo>
                  <a:lnTo>
                    <a:pt x="0" y="10266"/>
                  </a:lnTo>
                  <a:cubicBezTo>
                    <a:pt x="0" y="11400"/>
                    <a:pt x="1612" y="12319"/>
                    <a:pt x="3600" y="12319"/>
                  </a:cubicBezTo>
                  <a:lnTo>
                    <a:pt x="10051" y="21600"/>
                  </a:lnTo>
                  <a:lnTo>
                    <a:pt x="9000" y="12319"/>
                  </a:lnTo>
                  <a:lnTo>
                    <a:pt x="18000" y="12319"/>
                  </a:lnTo>
                  <a:cubicBezTo>
                    <a:pt x="19988" y="12319"/>
                    <a:pt x="21600" y="11400"/>
                    <a:pt x="21600" y="10266"/>
                  </a:cubicBezTo>
                  <a:lnTo>
                    <a:pt x="21600" y="2053"/>
                  </a:lnTo>
                  <a:cubicBezTo>
                    <a:pt x="21600" y="919"/>
                    <a:pt x="19988" y="0"/>
                    <a:pt x="18000" y="0"/>
                  </a:cubicBezTo>
                  <a:lnTo>
                    <a:pt x="3600" y="0"/>
                  </a:lnTo>
                  <a:close/>
                </a:path>
              </a:pathLst>
            </a:custGeom>
            <a:solidFill>
              <a:srgbClr val="FF0000">
                <a:alpha val="50000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</a:p>
          </p:txBody>
        </p:sp>
        <p:sp>
          <p:nvSpPr>
            <p:cNvPr id="250" name="PING…"/>
            <p:cNvSpPr/>
            <p:nvPr/>
          </p:nvSpPr>
          <p:spPr>
            <a:xfrm>
              <a:off x="130396" y="59328"/>
              <a:ext cx="3221146" cy="767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PING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src = Your PC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dst = Their Router (backbone address)</a:t>
              </a:r>
            </a:p>
          </p:txBody>
        </p:sp>
      </p:grpSp>
      <p:grpSp>
        <p:nvGrpSpPr>
          <p:cNvPr id="254" name="Group"/>
          <p:cNvGrpSpPr/>
          <p:nvPr/>
        </p:nvGrpSpPr>
        <p:grpSpPr>
          <a:xfrm>
            <a:off x="5318713" y="1523999"/>
            <a:ext cx="3742738" cy="1402845"/>
            <a:chOff x="0" y="0"/>
            <a:chExt cx="3742736" cy="1402843"/>
          </a:xfrm>
        </p:grpSpPr>
        <p:sp>
          <p:nvSpPr>
            <p:cNvPr id="252" name="Shape"/>
            <p:cNvSpPr/>
            <p:nvPr/>
          </p:nvSpPr>
          <p:spPr>
            <a:xfrm>
              <a:off x="0" y="0"/>
              <a:ext cx="3742737" cy="140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483" y="0"/>
                  </a:moveTo>
                  <a:cubicBezTo>
                    <a:pt x="2592" y="0"/>
                    <a:pt x="1059" y="1018"/>
                    <a:pt x="1059" y="2273"/>
                  </a:cubicBezTo>
                  <a:lnTo>
                    <a:pt x="1059" y="11366"/>
                  </a:lnTo>
                  <a:cubicBezTo>
                    <a:pt x="1059" y="12622"/>
                    <a:pt x="2592" y="13639"/>
                    <a:pt x="4483" y="13639"/>
                  </a:cubicBezTo>
                  <a:lnTo>
                    <a:pt x="0" y="21600"/>
                  </a:lnTo>
                  <a:lnTo>
                    <a:pt x="9618" y="13639"/>
                  </a:lnTo>
                  <a:lnTo>
                    <a:pt x="18177" y="13639"/>
                  </a:lnTo>
                  <a:cubicBezTo>
                    <a:pt x="20067" y="13639"/>
                    <a:pt x="21600" y="12622"/>
                    <a:pt x="21600" y="11366"/>
                  </a:cubicBezTo>
                  <a:lnTo>
                    <a:pt x="21600" y="2273"/>
                  </a:lnTo>
                  <a:cubicBezTo>
                    <a:pt x="21600" y="1018"/>
                    <a:pt x="20067" y="0"/>
                    <a:pt x="18177" y="0"/>
                  </a:cubicBezTo>
                  <a:lnTo>
                    <a:pt x="4483" y="0"/>
                  </a:lnTo>
                  <a:close/>
                </a:path>
              </a:pathLst>
            </a:custGeom>
            <a:solidFill>
              <a:srgbClr val="FF00FF">
                <a:alpha val="50000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</a:p>
          </p:txBody>
        </p:sp>
        <p:sp>
          <p:nvSpPr>
            <p:cNvPr id="253" name="REPLY…"/>
            <p:cNvSpPr/>
            <p:nvPr/>
          </p:nvSpPr>
          <p:spPr>
            <a:xfrm>
              <a:off x="313899" y="59328"/>
              <a:ext cx="3271748" cy="767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REPLY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src = Their Router (backbone address)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dst = Your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What will the exercise involve?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What will the exercise involve?</a:t>
            </a:r>
          </a:p>
        </p:txBody>
      </p:sp>
      <p:sp>
        <p:nvSpPr>
          <p:cNvPr id="52" name="Unix network interface configuration…"/>
          <p:cNvSpPr/>
          <p:nvPr/>
        </p:nvSpPr>
        <p:spPr>
          <a:xfrm>
            <a:off x="457200" y="1600200"/>
            <a:ext cx="8229600" cy="4345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Unix network interface configuration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Cisco network interface configuration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Static routes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Default route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Testing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onfigure static routes for the remaining classroom desks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Configure static routes for the remaining classroom desks</a:t>
            </a:r>
          </a:p>
        </p:txBody>
      </p:sp>
      <p:sp>
        <p:nvSpPr>
          <p:cNvPr id="260" name="On your router, add static routes to the other PCs, using their router's backbone IP addresses as the next-hop.…"/>
          <p:cNvSpPr/>
          <p:nvPr/>
        </p:nvSpPr>
        <p:spPr>
          <a:xfrm>
            <a:off x="457200" y="1600200"/>
            <a:ext cx="8229600" cy="513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4962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41312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On your router, add static routes to the other PCs, using their router's backbone IP addresses as the next-hop.</a:t>
            </a:r>
          </a:p>
          <a:p>
            <a:pPr marL="338137" indent="-334962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 route </a:t>
            </a:r>
            <a:r>
              <a:rPr>
                <a:solidFill>
                  <a:srgbClr val="FF0000"/>
                </a:solidFill>
              </a:rPr>
              <a:t>n.n.n.n</a:t>
            </a:r>
            <a:r>
              <a:t> </a:t>
            </a:r>
            <a:r>
              <a:rPr>
                <a:solidFill>
                  <a:srgbClr val="FF0000"/>
                </a:solidFill>
              </a:rPr>
              <a:t>m.m.m.m</a:t>
            </a:r>
            <a:r>
              <a:t> </a:t>
            </a:r>
            <a:r>
              <a:rPr>
                <a:solidFill>
                  <a:srgbClr val="FF0000"/>
                </a:solidFill>
              </a:rPr>
              <a:t>g.g.g.g</a:t>
            </a:r>
            <a:endParaRPr>
              <a:solidFill>
                <a:srgbClr val="FF0000"/>
              </a:solidFill>
            </a:endParaRPr>
          </a:p>
          <a:p>
            <a:pPr marL="338137" indent="-334962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marL="338137" indent="-334962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n.n.n.n m.m.m.m </a:t>
            </a:r>
            <a:r>
              <a:rPr>
                <a:solidFill>
                  <a:srgbClr val="000000"/>
                </a:solidFill>
              </a:rPr>
              <a:t>is their subnet and netmask</a:t>
            </a:r>
          </a:p>
          <a:p>
            <a:pPr marL="338137" indent="-334962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g.g.g.g </a:t>
            </a:r>
            <a:r>
              <a:rPr>
                <a:solidFill>
                  <a:srgbClr val="000000"/>
                </a:solidFill>
              </a:rPr>
              <a:t>is their router's address on the backbone</a:t>
            </a:r>
          </a:p>
          <a:p>
            <a:pPr marL="341312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Do this for every PC/router cluster in the class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There are A LOT of them</a:t>
            </a:r>
            <a:r>
              <a:rPr b="0"/>
              <a:t>.  Cut and paste?</a:t>
            </a:r>
          </a:p>
          <a:p>
            <a:pPr marL="341312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Consult the map earlier to obtain the PC/router local subnet, and the corresponding router backbone IP address.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Forwarding Tables at this point in the exercise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Forwarding Tables at this point in the exercise</a:t>
            </a:r>
          </a:p>
        </p:txBody>
      </p:sp>
      <p:grpSp>
        <p:nvGrpSpPr>
          <p:cNvPr id="265" name="Group"/>
          <p:cNvGrpSpPr/>
          <p:nvPr/>
        </p:nvGrpSpPr>
        <p:grpSpPr>
          <a:xfrm>
            <a:off x="914400" y="1828800"/>
            <a:ext cx="685800" cy="685800"/>
            <a:chOff x="0" y="0"/>
            <a:chExt cx="685800" cy="685800"/>
          </a:xfrm>
        </p:grpSpPr>
        <p:sp>
          <p:nvSpPr>
            <p:cNvPr id="263" name="Rounded Rectangle"/>
            <p:cNvSpPr/>
            <p:nvPr/>
          </p:nvSpPr>
          <p:spPr>
            <a:xfrm>
              <a:off x="0" y="0"/>
              <a:ext cx="685800" cy="685800"/>
            </a:xfrm>
            <a:prstGeom prst="roundRect">
              <a:avLst>
                <a:gd name="adj" fmla="val 231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264" name="Your…"/>
            <p:cNvSpPr/>
            <p:nvPr/>
          </p:nvSpPr>
          <p:spPr>
            <a:xfrm>
              <a:off x="476" y="11195"/>
              <a:ext cx="6848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PC</a:t>
              </a:r>
            </a:p>
          </p:txBody>
        </p:sp>
      </p:grpSp>
      <p:grpSp>
        <p:nvGrpSpPr>
          <p:cNvPr id="268" name="Group"/>
          <p:cNvGrpSpPr/>
          <p:nvPr/>
        </p:nvGrpSpPr>
        <p:grpSpPr>
          <a:xfrm>
            <a:off x="2971800" y="1828800"/>
            <a:ext cx="914400" cy="685800"/>
            <a:chOff x="0" y="0"/>
            <a:chExt cx="914400" cy="685800"/>
          </a:xfrm>
        </p:grpSpPr>
        <p:sp>
          <p:nvSpPr>
            <p:cNvPr id="266" name="Rounded Rectangle"/>
            <p:cNvSpPr/>
            <p:nvPr/>
          </p:nvSpPr>
          <p:spPr>
            <a:xfrm>
              <a:off x="0" y="0"/>
              <a:ext cx="914400" cy="685800"/>
            </a:xfrm>
            <a:prstGeom prst="roundRect">
              <a:avLst>
                <a:gd name="adj" fmla="val 231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267" name="Your…"/>
            <p:cNvSpPr/>
            <p:nvPr/>
          </p:nvSpPr>
          <p:spPr>
            <a:xfrm>
              <a:off x="476" y="11195"/>
              <a:ext cx="9134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Router</a:t>
              </a:r>
            </a:p>
          </p:txBody>
        </p:sp>
      </p:grpSp>
      <p:grpSp>
        <p:nvGrpSpPr>
          <p:cNvPr id="271" name="Group"/>
          <p:cNvGrpSpPr/>
          <p:nvPr/>
        </p:nvGrpSpPr>
        <p:grpSpPr>
          <a:xfrm>
            <a:off x="5257800" y="1828800"/>
            <a:ext cx="914400" cy="685800"/>
            <a:chOff x="0" y="0"/>
            <a:chExt cx="914400" cy="685800"/>
          </a:xfrm>
        </p:grpSpPr>
        <p:sp>
          <p:nvSpPr>
            <p:cNvPr id="269" name="Rounded Rectangle"/>
            <p:cNvSpPr/>
            <p:nvPr/>
          </p:nvSpPr>
          <p:spPr>
            <a:xfrm>
              <a:off x="0" y="0"/>
              <a:ext cx="914400" cy="685800"/>
            </a:xfrm>
            <a:prstGeom prst="roundRect">
              <a:avLst>
                <a:gd name="adj" fmla="val 231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</a:p>
          </p:txBody>
        </p:sp>
        <p:sp>
          <p:nvSpPr>
            <p:cNvPr id="270" name="Their…"/>
            <p:cNvSpPr/>
            <p:nvPr/>
          </p:nvSpPr>
          <p:spPr>
            <a:xfrm>
              <a:off x="476" y="11195"/>
              <a:ext cx="913448" cy="663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/>
              </a:pPr>
              <a:r>
                <a:t>Router</a:t>
              </a:r>
            </a:p>
          </p:txBody>
        </p:sp>
      </p:grpSp>
      <p:grpSp>
        <p:nvGrpSpPr>
          <p:cNvPr id="274" name="Group"/>
          <p:cNvGrpSpPr/>
          <p:nvPr/>
        </p:nvGrpSpPr>
        <p:grpSpPr>
          <a:xfrm>
            <a:off x="7772400" y="1828800"/>
            <a:ext cx="685800" cy="685800"/>
            <a:chOff x="0" y="0"/>
            <a:chExt cx="685800" cy="685800"/>
          </a:xfrm>
        </p:grpSpPr>
        <p:sp>
          <p:nvSpPr>
            <p:cNvPr id="272" name="Rounded Rectangle"/>
            <p:cNvSpPr/>
            <p:nvPr/>
          </p:nvSpPr>
          <p:spPr>
            <a:xfrm>
              <a:off x="0" y="0"/>
              <a:ext cx="685800" cy="685800"/>
            </a:xfrm>
            <a:prstGeom prst="roundRect">
              <a:avLst>
                <a:gd name="adj" fmla="val 231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273" name="Their…"/>
            <p:cNvSpPr/>
            <p:nvPr/>
          </p:nvSpPr>
          <p:spPr>
            <a:xfrm>
              <a:off x="476" y="36055"/>
              <a:ext cx="684848" cy="6136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PC</a:t>
              </a:r>
            </a:p>
          </p:txBody>
        </p:sp>
      </p:grpSp>
      <p:sp>
        <p:nvSpPr>
          <p:cNvPr id="300" name="Connection Line"/>
          <p:cNvSpPr/>
          <p:nvPr/>
        </p:nvSpPr>
        <p:spPr>
          <a:xfrm>
            <a:off x="1604962" y="2171700"/>
            <a:ext cx="1362076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301" name="Connection Line"/>
          <p:cNvSpPr/>
          <p:nvPr/>
        </p:nvSpPr>
        <p:spPr>
          <a:xfrm>
            <a:off x="6176962" y="2171699"/>
            <a:ext cx="159067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2471" fill="norm" stroke="1" extrusionOk="0">
                <a:moveTo>
                  <a:pt x="0" y="12471"/>
                </a:moveTo>
                <a:cubicBezTo>
                  <a:pt x="7200" y="1671"/>
                  <a:pt x="14400" y="-9129"/>
                  <a:pt x="21600" y="12471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302" name="Connection Line"/>
          <p:cNvSpPr/>
          <p:nvPr/>
        </p:nvSpPr>
        <p:spPr>
          <a:xfrm>
            <a:off x="3890962" y="2171700"/>
            <a:ext cx="1362076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280" name="Group"/>
          <p:cNvGrpSpPr/>
          <p:nvPr/>
        </p:nvGrpSpPr>
        <p:grpSpPr>
          <a:xfrm>
            <a:off x="290512" y="2513848"/>
            <a:ext cx="4437064" cy="2672515"/>
            <a:chOff x="0" y="0"/>
            <a:chExt cx="4437062" cy="2672513"/>
          </a:xfrm>
        </p:grpSpPr>
        <p:sp>
          <p:nvSpPr>
            <p:cNvPr id="278" name="Shape"/>
            <p:cNvSpPr/>
            <p:nvPr/>
          </p:nvSpPr>
          <p:spPr>
            <a:xfrm>
              <a:off x="0" y="0"/>
              <a:ext cx="4437063" cy="267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501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501"/>
                  </a:lnTo>
                  <a:lnTo>
                    <a:pt x="18000" y="9501"/>
                  </a:lnTo>
                  <a:lnTo>
                    <a:pt x="16747" y="0"/>
                  </a:lnTo>
                  <a:lnTo>
                    <a:pt x="12600" y="9501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279" name="Destination: Next Hop…"/>
            <p:cNvSpPr/>
            <p:nvPr/>
          </p:nvSpPr>
          <p:spPr>
            <a:xfrm>
              <a:off x="33234" y="1193207"/>
              <a:ext cx="4370595" cy="1461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Their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Another subnet: Another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default)</a:t>
              </a:r>
            </a:p>
          </p:txBody>
        </p:sp>
      </p:grpSp>
      <p:grpSp>
        <p:nvGrpSpPr>
          <p:cNvPr id="283" name="Group"/>
          <p:cNvGrpSpPr/>
          <p:nvPr/>
        </p:nvGrpSpPr>
        <p:grpSpPr>
          <a:xfrm>
            <a:off x="319579" y="2523673"/>
            <a:ext cx="2907317" cy="1043440"/>
            <a:chOff x="0" y="0"/>
            <a:chExt cx="2907316" cy="1043438"/>
          </a:xfrm>
        </p:grpSpPr>
        <p:sp>
          <p:nvSpPr>
            <p:cNvPr id="281" name="Shape"/>
            <p:cNvSpPr/>
            <p:nvPr/>
          </p:nvSpPr>
          <p:spPr>
            <a:xfrm>
              <a:off x="21733" y="0"/>
              <a:ext cx="2863851" cy="10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61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4610"/>
                  </a:lnTo>
                  <a:lnTo>
                    <a:pt x="9000" y="4610"/>
                  </a:lnTo>
                  <a:lnTo>
                    <a:pt x="7798" y="0"/>
                  </a:lnTo>
                  <a:lnTo>
                    <a:pt x="3600" y="4610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282" name="Destination: Next Hop…"/>
            <p:cNvSpPr/>
            <p:nvPr/>
          </p:nvSpPr>
          <p:spPr>
            <a:xfrm>
              <a:off x="0" y="245169"/>
              <a:ext cx="2907317" cy="77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Your router</a:t>
              </a:r>
            </a:p>
          </p:txBody>
        </p:sp>
      </p:grpSp>
      <p:grpSp>
        <p:nvGrpSpPr>
          <p:cNvPr id="286" name="Group"/>
          <p:cNvGrpSpPr/>
          <p:nvPr/>
        </p:nvGrpSpPr>
        <p:grpSpPr>
          <a:xfrm>
            <a:off x="4502840" y="2516242"/>
            <a:ext cx="4370595" cy="4254446"/>
            <a:chOff x="0" y="0"/>
            <a:chExt cx="4370594" cy="4254444"/>
          </a:xfrm>
        </p:grpSpPr>
        <p:sp>
          <p:nvSpPr>
            <p:cNvPr id="284" name="Shape"/>
            <p:cNvSpPr/>
            <p:nvPr/>
          </p:nvSpPr>
          <p:spPr>
            <a:xfrm>
              <a:off x="23122" y="0"/>
              <a:ext cx="4324351" cy="4254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726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3726"/>
                  </a:lnTo>
                  <a:lnTo>
                    <a:pt x="9000" y="13726"/>
                  </a:lnTo>
                  <a:lnTo>
                    <a:pt x="5844" y="0"/>
                  </a:lnTo>
                  <a:lnTo>
                    <a:pt x="3600" y="13726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285" name="Destination: Next Hop…"/>
            <p:cNvSpPr/>
            <p:nvPr/>
          </p:nvSpPr>
          <p:spPr>
            <a:xfrm>
              <a:off x="0" y="2748150"/>
              <a:ext cx="4370595" cy="1461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Your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Another subnet: Another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default)</a:t>
              </a:r>
            </a:p>
          </p:txBody>
        </p:sp>
      </p:grpSp>
      <p:grpSp>
        <p:nvGrpSpPr>
          <p:cNvPr id="289" name="Group"/>
          <p:cNvGrpSpPr/>
          <p:nvPr/>
        </p:nvGrpSpPr>
        <p:grpSpPr>
          <a:xfrm>
            <a:off x="6014090" y="2549430"/>
            <a:ext cx="3029257" cy="1385983"/>
            <a:chOff x="0" y="0"/>
            <a:chExt cx="3029256" cy="1385982"/>
          </a:xfrm>
        </p:grpSpPr>
        <p:sp>
          <p:nvSpPr>
            <p:cNvPr id="287" name="Shape"/>
            <p:cNvSpPr/>
            <p:nvPr/>
          </p:nvSpPr>
          <p:spPr>
            <a:xfrm>
              <a:off x="23171" y="0"/>
              <a:ext cx="2982914" cy="1385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809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8809"/>
                  </a:lnTo>
                  <a:lnTo>
                    <a:pt x="18000" y="8809"/>
                  </a:lnTo>
                  <a:lnTo>
                    <a:pt x="14128" y="0"/>
                  </a:lnTo>
                  <a:lnTo>
                    <a:pt x="12600" y="8809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288" name="Destination: Next Hop…"/>
            <p:cNvSpPr/>
            <p:nvPr/>
          </p:nvSpPr>
          <p:spPr>
            <a:xfrm>
              <a:off x="0" y="587713"/>
              <a:ext cx="3029257" cy="77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Their router</a:t>
              </a:r>
            </a:p>
          </p:txBody>
        </p:sp>
      </p:grpSp>
      <p:grpSp>
        <p:nvGrpSpPr>
          <p:cNvPr id="292" name="Group"/>
          <p:cNvGrpSpPr/>
          <p:nvPr/>
        </p:nvGrpSpPr>
        <p:grpSpPr>
          <a:xfrm>
            <a:off x="-139700" y="4376737"/>
            <a:ext cx="814388" cy="508001"/>
            <a:chOff x="0" y="0"/>
            <a:chExt cx="814387" cy="508000"/>
          </a:xfrm>
        </p:grpSpPr>
        <p:sp>
          <p:nvSpPr>
            <p:cNvPr id="290" name="Oval"/>
            <p:cNvSpPr/>
            <p:nvPr/>
          </p:nvSpPr>
          <p:spPr>
            <a:xfrm>
              <a:off x="0" y="0"/>
              <a:ext cx="814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291" name="new"/>
            <p:cNvSpPr/>
            <p:nvPr/>
          </p:nvSpPr>
          <p:spPr>
            <a:xfrm>
              <a:off x="113530" y="74239"/>
              <a:ext cx="587327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new</a:t>
              </a:r>
            </a:p>
          </p:txBody>
        </p:sp>
      </p:grpSp>
      <p:grpSp>
        <p:nvGrpSpPr>
          <p:cNvPr id="295" name="Group"/>
          <p:cNvGrpSpPr/>
          <p:nvPr/>
        </p:nvGrpSpPr>
        <p:grpSpPr>
          <a:xfrm>
            <a:off x="4029075" y="5956300"/>
            <a:ext cx="814388" cy="508000"/>
            <a:chOff x="0" y="0"/>
            <a:chExt cx="814387" cy="508000"/>
          </a:xfrm>
        </p:grpSpPr>
        <p:sp>
          <p:nvSpPr>
            <p:cNvPr id="293" name="Oval"/>
            <p:cNvSpPr/>
            <p:nvPr/>
          </p:nvSpPr>
          <p:spPr>
            <a:xfrm>
              <a:off x="0" y="0"/>
              <a:ext cx="814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294" name="new"/>
            <p:cNvSpPr/>
            <p:nvPr/>
          </p:nvSpPr>
          <p:spPr>
            <a:xfrm>
              <a:off x="113530" y="74239"/>
              <a:ext cx="587327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new</a:t>
              </a:r>
            </a:p>
          </p:txBody>
        </p:sp>
      </p:grpSp>
      <p:sp>
        <p:nvSpPr>
          <p:cNvPr id="296" name="fa0/1"/>
          <p:cNvSpPr/>
          <p:nvPr/>
        </p:nvSpPr>
        <p:spPr>
          <a:xfrm>
            <a:off x="2354262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fa0/1</a:t>
            </a:r>
          </a:p>
        </p:txBody>
      </p:sp>
      <p:sp>
        <p:nvSpPr>
          <p:cNvPr id="297" name="fa0/1"/>
          <p:cNvSpPr/>
          <p:nvPr/>
        </p:nvSpPr>
        <p:spPr>
          <a:xfrm>
            <a:off x="6181725" y="1473200"/>
            <a:ext cx="572402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fa0/1</a:t>
            </a:r>
          </a:p>
        </p:txBody>
      </p:sp>
      <p:sp>
        <p:nvSpPr>
          <p:cNvPr id="298" name="fa0/0"/>
          <p:cNvSpPr/>
          <p:nvPr/>
        </p:nvSpPr>
        <p:spPr>
          <a:xfrm>
            <a:off x="3862387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fa0/0</a:t>
            </a:r>
          </a:p>
        </p:txBody>
      </p:sp>
      <p:sp>
        <p:nvSpPr>
          <p:cNvPr id="299" name="fa0/0"/>
          <p:cNvSpPr/>
          <p:nvPr/>
        </p:nvSpPr>
        <p:spPr>
          <a:xfrm>
            <a:off x="4656137" y="1473200"/>
            <a:ext cx="572403" cy="34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lvl1pPr>
          </a:lstStyle>
          <a:p>
            <a:pPr/>
            <a:r>
              <a:t>fa0/0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st Connectivity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Test Connectivity</a:t>
            </a:r>
          </a:p>
        </p:txBody>
      </p:sp>
      <p:sp>
        <p:nvSpPr>
          <p:cNvPr id="305" name="All routers can reach all PCs…"/>
          <p:cNvSpPr/>
          <p:nvPr/>
        </p:nvSpPr>
        <p:spPr>
          <a:xfrm>
            <a:off x="457200" y="1600200"/>
            <a:ext cx="8229600" cy="251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routers can reach all PCs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PCs can reach all backbone IP addresses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PCs can reach PCs in other rows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Test with traceroute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When your PC pings their PC...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When your PC pings their PC...</a:t>
            </a:r>
          </a:p>
        </p:txBody>
      </p:sp>
      <p:grpSp>
        <p:nvGrpSpPr>
          <p:cNvPr id="310" name="Group"/>
          <p:cNvGrpSpPr/>
          <p:nvPr/>
        </p:nvGrpSpPr>
        <p:grpSpPr>
          <a:xfrm>
            <a:off x="1503362" y="3491249"/>
            <a:ext cx="633413" cy="613690"/>
            <a:chOff x="0" y="0"/>
            <a:chExt cx="633412" cy="613688"/>
          </a:xfrm>
        </p:grpSpPr>
        <p:sp>
          <p:nvSpPr>
            <p:cNvPr id="308" name="Rounded Rectangle"/>
            <p:cNvSpPr/>
            <p:nvPr/>
          </p:nvSpPr>
          <p:spPr>
            <a:xfrm>
              <a:off x="0" y="39350"/>
              <a:ext cx="633413" cy="534989"/>
            </a:xfrm>
            <a:prstGeom prst="roundRect">
              <a:avLst>
                <a:gd name="adj" fmla="val 296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309" name="Your…"/>
            <p:cNvSpPr/>
            <p:nvPr/>
          </p:nvSpPr>
          <p:spPr>
            <a:xfrm>
              <a:off x="470" y="0"/>
              <a:ext cx="632472" cy="613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PC</a:t>
              </a:r>
            </a:p>
          </p:txBody>
        </p:sp>
      </p:grpSp>
      <p:grpSp>
        <p:nvGrpSpPr>
          <p:cNvPr id="313" name="Group"/>
          <p:cNvGrpSpPr/>
          <p:nvPr/>
        </p:nvGrpSpPr>
        <p:grpSpPr>
          <a:xfrm>
            <a:off x="3405187" y="3491249"/>
            <a:ext cx="846138" cy="613690"/>
            <a:chOff x="0" y="0"/>
            <a:chExt cx="846137" cy="613688"/>
          </a:xfrm>
        </p:grpSpPr>
        <p:sp>
          <p:nvSpPr>
            <p:cNvPr id="311" name="Rounded Rectangle"/>
            <p:cNvSpPr/>
            <p:nvPr/>
          </p:nvSpPr>
          <p:spPr>
            <a:xfrm>
              <a:off x="0" y="39350"/>
              <a:ext cx="846138" cy="534989"/>
            </a:xfrm>
            <a:prstGeom prst="roundRect">
              <a:avLst>
                <a:gd name="adj" fmla="val 296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312" name="Your…"/>
            <p:cNvSpPr/>
            <p:nvPr/>
          </p:nvSpPr>
          <p:spPr>
            <a:xfrm>
              <a:off x="470" y="0"/>
              <a:ext cx="845197" cy="613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Router</a:t>
              </a:r>
            </a:p>
          </p:txBody>
        </p:sp>
      </p:grpSp>
      <p:grpSp>
        <p:nvGrpSpPr>
          <p:cNvPr id="316" name="Group"/>
          <p:cNvGrpSpPr/>
          <p:nvPr/>
        </p:nvGrpSpPr>
        <p:grpSpPr>
          <a:xfrm>
            <a:off x="5519737" y="3491249"/>
            <a:ext cx="846138" cy="613690"/>
            <a:chOff x="0" y="0"/>
            <a:chExt cx="846137" cy="613688"/>
          </a:xfrm>
        </p:grpSpPr>
        <p:sp>
          <p:nvSpPr>
            <p:cNvPr id="314" name="Rounded Rectangle"/>
            <p:cNvSpPr/>
            <p:nvPr/>
          </p:nvSpPr>
          <p:spPr>
            <a:xfrm>
              <a:off x="0" y="39350"/>
              <a:ext cx="846138" cy="534989"/>
            </a:xfrm>
            <a:prstGeom prst="roundRect">
              <a:avLst>
                <a:gd name="adj" fmla="val 296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315" name="Their…"/>
            <p:cNvSpPr/>
            <p:nvPr/>
          </p:nvSpPr>
          <p:spPr>
            <a:xfrm>
              <a:off x="470" y="0"/>
              <a:ext cx="845197" cy="613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Router</a:t>
              </a:r>
            </a:p>
          </p:txBody>
        </p:sp>
      </p:grpSp>
      <p:grpSp>
        <p:nvGrpSpPr>
          <p:cNvPr id="319" name="Group"/>
          <p:cNvGrpSpPr/>
          <p:nvPr/>
        </p:nvGrpSpPr>
        <p:grpSpPr>
          <a:xfrm>
            <a:off x="7845425" y="3528809"/>
            <a:ext cx="635000" cy="538569"/>
            <a:chOff x="0" y="0"/>
            <a:chExt cx="635000" cy="538567"/>
          </a:xfrm>
        </p:grpSpPr>
        <p:sp>
          <p:nvSpPr>
            <p:cNvPr id="317" name="Rounded Rectangle"/>
            <p:cNvSpPr/>
            <p:nvPr/>
          </p:nvSpPr>
          <p:spPr>
            <a:xfrm>
              <a:off x="0" y="1790"/>
              <a:ext cx="635000" cy="534988"/>
            </a:xfrm>
            <a:prstGeom prst="roundRect">
              <a:avLst>
                <a:gd name="adj" fmla="val 296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</a:p>
          </p:txBody>
        </p:sp>
        <p:sp>
          <p:nvSpPr>
            <p:cNvPr id="318" name="Their…"/>
            <p:cNvSpPr/>
            <p:nvPr/>
          </p:nvSpPr>
          <p:spPr>
            <a:xfrm>
              <a:off x="470" y="0"/>
              <a:ext cx="634060" cy="5385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PC</a:t>
              </a:r>
            </a:p>
          </p:txBody>
        </p:sp>
      </p:grpSp>
      <p:sp>
        <p:nvSpPr>
          <p:cNvPr id="359" name="Connection Line"/>
          <p:cNvSpPr/>
          <p:nvPr/>
        </p:nvSpPr>
        <p:spPr>
          <a:xfrm>
            <a:off x="2141537" y="3798093"/>
            <a:ext cx="1258888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360" name="Connection Line"/>
          <p:cNvSpPr/>
          <p:nvPr/>
        </p:nvSpPr>
        <p:spPr>
          <a:xfrm>
            <a:off x="6370637" y="3798093"/>
            <a:ext cx="147002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361" name="Connection Line"/>
          <p:cNvSpPr/>
          <p:nvPr/>
        </p:nvSpPr>
        <p:spPr>
          <a:xfrm>
            <a:off x="4256087" y="3798093"/>
            <a:ext cx="1258888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325" name="Group"/>
          <p:cNvGrpSpPr/>
          <p:nvPr/>
        </p:nvGrpSpPr>
        <p:grpSpPr>
          <a:xfrm>
            <a:off x="407884" y="4085090"/>
            <a:ext cx="4370595" cy="2648842"/>
            <a:chOff x="0" y="0"/>
            <a:chExt cx="4370594" cy="2648840"/>
          </a:xfrm>
        </p:grpSpPr>
        <p:sp>
          <p:nvSpPr>
            <p:cNvPr id="323" name="Shape"/>
            <p:cNvSpPr/>
            <p:nvPr/>
          </p:nvSpPr>
          <p:spPr>
            <a:xfrm>
              <a:off x="50903" y="0"/>
              <a:ext cx="4268788" cy="2630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696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696"/>
                  </a:lnTo>
                  <a:lnTo>
                    <a:pt x="18000" y="9696"/>
                  </a:lnTo>
                  <a:lnTo>
                    <a:pt x="18029" y="0"/>
                  </a:lnTo>
                  <a:lnTo>
                    <a:pt x="12600" y="9696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24" name="Destination: Next Hop…"/>
            <p:cNvSpPr/>
            <p:nvPr/>
          </p:nvSpPr>
          <p:spPr>
            <a:xfrm>
              <a:off x="0" y="1161840"/>
              <a:ext cx="4370595" cy="148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Their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Another subnet: Another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default)</a:t>
              </a:r>
            </a:p>
          </p:txBody>
        </p:sp>
      </p:grpSp>
      <p:grpSp>
        <p:nvGrpSpPr>
          <p:cNvPr id="328" name="Group"/>
          <p:cNvGrpSpPr/>
          <p:nvPr/>
        </p:nvGrpSpPr>
        <p:grpSpPr>
          <a:xfrm>
            <a:off x="350837" y="4065700"/>
            <a:ext cx="3533776" cy="1011126"/>
            <a:chOff x="0" y="0"/>
            <a:chExt cx="3533775" cy="1011124"/>
          </a:xfrm>
        </p:grpSpPr>
        <p:sp>
          <p:nvSpPr>
            <p:cNvPr id="326" name="Shape"/>
            <p:cNvSpPr/>
            <p:nvPr/>
          </p:nvSpPr>
          <p:spPr>
            <a:xfrm>
              <a:off x="0" y="0"/>
              <a:ext cx="3533776" cy="1011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45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2745"/>
                  </a:lnTo>
                  <a:lnTo>
                    <a:pt x="9000" y="2745"/>
                  </a:lnTo>
                  <a:lnTo>
                    <a:pt x="9014" y="0"/>
                  </a:lnTo>
                  <a:lnTo>
                    <a:pt x="3600" y="2745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27" name="Destination: Next Hop…"/>
            <p:cNvSpPr/>
            <p:nvPr/>
          </p:nvSpPr>
          <p:spPr>
            <a:xfrm>
              <a:off x="137940" y="156499"/>
              <a:ext cx="3257895" cy="826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Your router</a:t>
              </a:r>
            </a:p>
          </p:txBody>
        </p:sp>
      </p:grpSp>
      <p:grpSp>
        <p:nvGrpSpPr>
          <p:cNvPr id="331" name="Group"/>
          <p:cNvGrpSpPr/>
          <p:nvPr/>
        </p:nvGrpSpPr>
        <p:grpSpPr>
          <a:xfrm>
            <a:off x="4674439" y="4091851"/>
            <a:ext cx="4492535" cy="2648431"/>
            <a:chOff x="0" y="0"/>
            <a:chExt cx="4492534" cy="2648429"/>
          </a:xfrm>
        </p:grpSpPr>
        <p:sp>
          <p:nvSpPr>
            <p:cNvPr id="329" name="Shape"/>
            <p:cNvSpPr/>
            <p:nvPr/>
          </p:nvSpPr>
          <p:spPr>
            <a:xfrm>
              <a:off x="126160" y="0"/>
              <a:ext cx="4240214" cy="2643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525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525"/>
                  </a:lnTo>
                  <a:lnTo>
                    <a:pt x="9000" y="9525"/>
                  </a:lnTo>
                  <a:lnTo>
                    <a:pt x="4640" y="0"/>
                  </a:lnTo>
                  <a:lnTo>
                    <a:pt x="3600" y="9525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30" name="Destination: Next Hop…"/>
            <p:cNvSpPr/>
            <p:nvPr/>
          </p:nvSpPr>
          <p:spPr>
            <a:xfrm>
              <a:off x="0" y="1161429"/>
              <a:ext cx="4492535" cy="148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Your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Another subnet: Another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default)</a:t>
              </a:r>
            </a:p>
          </p:txBody>
        </p:sp>
      </p:grpSp>
      <p:grpSp>
        <p:nvGrpSpPr>
          <p:cNvPr id="334" name="Group"/>
          <p:cNvGrpSpPr/>
          <p:nvPr/>
        </p:nvGrpSpPr>
        <p:grpSpPr>
          <a:xfrm>
            <a:off x="5386387" y="4074420"/>
            <a:ext cx="3684589" cy="1135756"/>
            <a:chOff x="0" y="0"/>
            <a:chExt cx="3684587" cy="1135754"/>
          </a:xfrm>
        </p:grpSpPr>
        <p:sp>
          <p:nvSpPr>
            <p:cNvPr id="332" name="Shape"/>
            <p:cNvSpPr/>
            <p:nvPr/>
          </p:nvSpPr>
          <p:spPr>
            <a:xfrm>
              <a:off x="0" y="0"/>
              <a:ext cx="3684588" cy="1135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844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4844"/>
                  </a:lnTo>
                  <a:lnTo>
                    <a:pt x="18000" y="4844"/>
                  </a:lnTo>
                  <a:lnTo>
                    <a:pt x="15133" y="0"/>
                  </a:lnTo>
                  <a:lnTo>
                    <a:pt x="12600" y="4844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33" name="Destination: Next Hop…"/>
            <p:cNvSpPr/>
            <p:nvPr/>
          </p:nvSpPr>
          <p:spPr>
            <a:xfrm>
              <a:off x="144755" y="281923"/>
              <a:ext cx="3395077" cy="826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Their router</a:t>
              </a:r>
            </a:p>
          </p:txBody>
        </p:sp>
      </p:grpSp>
      <p:grpSp>
        <p:nvGrpSpPr>
          <p:cNvPr id="337" name="Group"/>
          <p:cNvGrpSpPr/>
          <p:nvPr/>
        </p:nvGrpSpPr>
        <p:grpSpPr>
          <a:xfrm>
            <a:off x="569912" y="1506537"/>
            <a:ext cx="1732091" cy="1878483"/>
            <a:chOff x="0" y="0"/>
            <a:chExt cx="1732089" cy="1878482"/>
          </a:xfrm>
        </p:grpSpPr>
        <p:sp>
          <p:nvSpPr>
            <p:cNvPr id="335" name="Shape"/>
            <p:cNvSpPr/>
            <p:nvPr/>
          </p:nvSpPr>
          <p:spPr>
            <a:xfrm>
              <a:off x="0" y="0"/>
              <a:ext cx="1732090" cy="187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72" y="0"/>
                  </a:moveTo>
                  <a:cubicBezTo>
                    <a:pt x="1375" y="0"/>
                    <a:pt x="0" y="760"/>
                    <a:pt x="0" y="1698"/>
                  </a:cubicBezTo>
                  <a:lnTo>
                    <a:pt x="0" y="8488"/>
                  </a:lnTo>
                  <a:cubicBezTo>
                    <a:pt x="0" y="9426"/>
                    <a:pt x="1375" y="10186"/>
                    <a:pt x="3072" y="10186"/>
                  </a:cubicBezTo>
                  <a:lnTo>
                    <a:pt x="10751" y="10186"/>
                  </a:lnTo>
                  <a:lnTo>
                    <a:pt x="21600" y="21600"/>
                  </a:lnTo>
                  <a:lnTo>
                    <a:pt x="15359" y="10186"/>
                  </a:lnTo>
                  <a:cubicBezTo>
                    <a:pt x="17056" y="10186"/>
                    <a:pt x="18431" y="9426"/>
                    <a:pt x="18431" y="8488"/>
                  </a:cubicBezTo>
                  <a:lnTo>
                    <a:pt x="18431" y="1698"/>
                  </a:lnTo>
                  <a:cubicBezTo>
                    <a:pt x="18431" y="760"/>
                    <a:pt x="17056" y="0"/>
                    <a:pt x="15359" y="0"/>
                  </a:cubicBezTo>
                  <a:lnTo>
                    <a:pt x="10751" y="0"/>
                  </a:lnTo>
                  <a:close/>
                </a:path>
              </a:pathLst>
            </a:custGeom>
            <a:solidFill>
              <a:srgbClr val="FF0000">
                <a:alpha val="50000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</a:p>
          </p:txBody>
        </p:sp>
        <p:sp>
          <p:nvSpPr>
            <p:cNvPr id="336" name="PING…"/>
            <p:cNvSpPr/>
            <p:nvPr/>
          </p:nvSpPr>
          <p:spPr>
            <a:xfrm>
              <a:off x="54123" y="59328"/>
              <a:ext cx="1295707" cy="767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PING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src = Your PC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dst = Their PC</a:t>
              </a:r>
            </a:p>
          </p:txBody>
        </p:sp>
      </p:grpSp>
      <p:sp>
        <p:nvSpPr>
          <p:cNvPr id="338" name="Line"/>
          <p:cNvSpPr/>
          <p:nvPr/>
        </p:nvSpPr>
        <p:spPr>
          <a:xfrm>
            <a:off x="2100262" y="3253542"/>
            <a:ext cx="1366479" cy="273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35" fill="norm" stroke="1" extrusionOk="0">
                <a:moveTo>
                  <a:pt x="0" y="19585"/>
                </a:moveTo>
                <a:cubicBezTo>
                  <a:pt x="3993" y="13055"/>
                  <a:pt x="7799" y="713"/>
                  <a:pt x="11980" y="24"/>
                </a:cubicBezTo>
                <a:cubicBezTo>
                  <a:pt x="16162" y="-665"/>
                  <a:pt x="18392" y="13965"/>
                  <a:pt x="21600" y="20935"/>
                </a:cubicBezTo>
              </a:path>
            </a:pathLst>
          </a:custGeom>
          <a:ln w="45720" cap="sq">
            <a:solidFill>
              <a:srgbClr val="FF0000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341" name="Group"/>
          <p:cNvGrpSpPr/>
          <p:nvPr/>
        </p:nvGrpSpPr>
        <p:grpSpPr>
          <a:xfrm>
            <a:off x="2570162" y="3035300"/>
            <a:ext cx="306388" cy="508000"/>
            <a:chOff x="0" y="0"/>
            <a:chExt cx="306387" cy="508000"/>
          </a:xfrm>
        </p:grpSpPr>
        <p:sp>
          <p:nvSpPr>
            <p:cNvPr id="339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340" name="1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342" name="Line"/>
          <p:cNvSpPr/>
          <p:nvPr/>
        </p:nvSpPr>
        <p:spPr>
          <a:xfrm>
            <a:off x="4216399" y="3253542"/>
            <a:ext cx="1366479" cy="273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35" fill="norm" stroke="1" extrusionOk="0">
                <a:moveTo>
                  <a:pt x="0" y="19585"/>
                </a:moveTo>
                <a:cubicBezTo>
                  <a:pt x="3993" y="13055"/>
                  <a:pt x="7799" y="713"/>
                  <a:pt x="11980" y="24"/>
                </a:cubicBezTo>
                <a:cubicBezTo>
                  <a:pt x="16162" y="-665"/>
                  <a:pt x="18392" y="13965"/>
                  <a:pt x="21600" y="20935"/>
                </a:cubicBezTo>
              </a:path>
            </a:pathLst>
          </a:custGeom>
          <a:ln w="45720" cap="sq">
            <a:solidFill>
              <a:srgbClr val="FF0000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345" name="Group"/>
          <p:cNvGrpSpPr/>
          <p:nvPr/>
        </p:nvGrpSpPr>
        <p:grpSpPr>
          <a:xfrm>
            <a:off x="384175" y="5892800"/>
            <a:ext cx="306388" cy="508000"/>
            <a:chOff x="0" y="0"/>
            <a:chExt cx="306387" cy="508000"/>
          </a:xfrm>
        </p:grpSpPr>
        <p:sp>
          <p:nvSpPr>
            <p:cNvPr id="343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344" name="2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348" name="Group"/>
          <p:cNvGrpSpPr/>
          <p:nvPr/>
        </p:nvGrpSpPr>
        <p:grpSpPr>
          <a:xfrm>
            <a:off x="384175" y="4641850"/>
            <a:ext cx="306388" cy="508000"/>
            <a:chOff x="0" y="0"/>
            <a:chExt cx="306387" cy="508000"/>
          </a:xfrm>
        </p:grpSpPr>
        <p:sp>
          <p:nvSpPr>
            <p:cNvPr id="346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347" name="1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351" name="Group"/>
          <p:cNvGrpSpPr/>
          <p:nvPr/>
        </p:nvGrpSpPr>
        <p:grpSpPr>
          <a:xfrm>
            <a:off x="4670425" y="2992437"/>
            <a:ext cx="306388" cy="508001"/>
            <a:chOff x="0" y="0"/>
            <a:chExt cx="306387" cy="508000"/>
          </a:xfrm>
        </p:grpSpPr>
        <p:sp>
          <p:nvSpPr>
            <p:cNvPr id="349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350" name="2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352" name="Line"/>
          <p:cNvSpPr/>
          <p:nvPr/>
        </p:nvSpPr>
        <p:spPr>
          <a:xfrm>
            <a:off x="6357937" y="3218677"/>
            <a:ext cx="1472841" cy="317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021" fill="norm" stroke="1" extrusionOk="0">
                <a:moveTo>
                  <a:pt x="0" y="19259"/>
                </a:moveTo>
                <a:cubicBezTo>
                  <a:pt x="3706" y="13615"/>
                  <a:pt x="8034" y="612"/>
                  <a:pt x="11914" y="16"/>
                </a:cubicBezTo>
                <a:cubicBezTo>
                  <a:pt x="15794" y="-579"/>
                  <a:pt x="18623" y="14996"/>
                  <a:pt x="21600" y="21021"/>
                </a:cubicBezTo>
              </a:path>
            </a:pathLst>
          </a:custGeom>
          <a:ln w="45720" cap="sq">
            <a:solidFill>
              <a:srgbClr val="FF0000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355" name="Group"/>
          <p:cNvGrpSpPr/>
          <p:nvPr/>
        </p:nvGrpSpPr>
        <p:grpSpPr>
          <a:xfrm>
            <a:off x="6865937" y="2957512"/>
            <a:ext cx="306388" cy="508001"/>
            <a:chOff x="0" y="0"/>
            <a:chExt cx="306387" cy="508000"/>
          </a:xfrm>
        </p:grpSpPr>
        <p:sp>
          <p:nvSpPr>
            <p:cNvPr id="353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354" name="3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358" name="Group"/>
          <p:cNvGrpSpPr/>
          <p:nvPr/>
        </p:nvGrpSpPr>
        <p:grpSpPr>
          <a:xfrm>
            <a:off x="4500562" y="5357812"/>
            <a:ext cx="306388" cy="508001"/>
            <a:chOff x="0" y="0"/>
            <a:chExt cx="306387" cy="508000"/>
          </a:xfrm>
        </p:grpSpPr>
        <p:sp>
          <p:nvSpPr>
            <p:cNvPr id="356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357" name="3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3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… and the reply from their PC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… and the reply from their PC</a:t>
            </a:r>
          </a:p>
        </p:txBody>
      </p:sp>
      <p:grpSp>
        <p:nvGrpSpPr>
          <p:cNvPr id="366" name="Group"/>
          <p:cNvGrpSpPr/>
          <p:nvPr/>
        </p:nvGrpSpPr>
        <p:grpSpPr>
          <a:xfrm>
            <a:off x="1503362" y="3491249"/>
            <a:ext cx="633413" cy="613690"/>
            <a:chOff x="0" y="0"/>
            <a:chExt cx="633412" cy="613688"/>
          </a:xfrm>
        </p:grpSpPr>
        <p:sp>
          <p:nvSpPr>
            <p:cNvPr id="364" name="Rounded Rectangle"/>
            <p:cNvSpPr/>
            <p:nvPr/>
          </p:nvSpPr>
          <p:spPr>
            <a:xfrm>
              <a:off x="0" y="39350"/>
              <a:ext cx="633413" cy="534989"/>
            </a:xfrm>
            <a:prstGeom prst="roundRect">
              <a:avLst>
                <a:gd name="adj" fmla="val 296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365" name="Your…"/>
            <p:cNvSpPr/>
            <p:nvPr/>
          </p:nvSpPr>
          <p:spPr>
            <a:xfrm>
              <a:off x="470" y="0"/>
              <a:ext cx="632472" cy="613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PC</a:t>
              </a:r>
            </a:p>
          </p:txBody>
        </p:sp>
      </p:grpSp>
      <p:grpSp>
        <p:nvGrpSpPr>
          <p:cNvPr id="369" name="Group"/>
          <p:cNvGrpSpPr/>
          <p:nvPr/>
        </p:nvGrpSpPr>
        <p:grpSpPr>
          <a:xfrm>
            <a:off x="3405187" y="3491249"/>
            <a:ext cx="846138" cy="613690"/>
            <a:chOff x="0" y="0"/>
            <a:chExt cx="846137" cy="613688"/>
          </a:xfrm>
        </p:grpSpPr>
        <p:sp>
          <p:nvSpPr>
            <p:cNvPr id="367" name="Rounded Rectangle"/>
            <p:cNvSpPr/>
            <p:nvPr/>
          </p:nvSpPr>
          <p:spPr>
            <a:xfrm>
              <a:off x="0" y="39350"/>
              <a:ext cx="846138" cy="534989"/>
            </a:xfrm>
            <a:prstGeom prst="roundRect">
              <a:avLst>
                <a:gd name="adj" fmla="val 296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368" name="Your…"/>
            <p:cNvSpPr/>
            <p:nvPr/>
          </p:nvSpPr>
          <p:spPr>
            <a:xfrm>
              <a:off x="470" y="0"/>
              <a:ext cx="845197" cy="613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Your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Router</a:t>
              </a:r>
            </a:p>
          </p:txBody>
        </p:sp>
      </p:grpSp>
      <p:grpSp>
        <p:nvGrpSpPr>
          <p:cNvPr id="372" name="Group"/>
          <p:cNvGrpSpPr/>
          <p:nvPr/>
        </p:nvGrpSpPr>
        <p:grpSpPr>
          <a:xfrm>
            <a:off x="5519737" y="3491249"/>
            <a:ext cx="846138" cy="613690"/>
            <a:chOff x="0" y="0"/>
            <a:chExt cx="846137" cy="613688"/>
          </a:xfrm>
        </p:grpSpPr>
        <p:sp>
          <p:nvSpPr>
            <p:cNvPr id="370" name="Rounded Rectangle"/>
            <p:cNvSpPr/>
            <p:nvPr/>
          </p:nvSpPr>
          <p:spPr>
            <a:xfrm>
              <a:off x="0" y="39350"/>
              <a:ext cx="846138" cy="534989"/>
            </a:xfrm>
            <a:prstGeom prst="roundRect">
              <a:avLst>
                <a:gd name="adj" fmla="val 296"/>
              </a:avLst>
            </a:prstGeom>
            <a:solidFill>
              <a:srgbClr val="7DA647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371" name="Their…"/>
            <p:cNvSpPr/>
            <p:nvPr/>
          </p:nvSpPr>
          <p:spPr>
            <a:xfrm>
              <a:off x="470" y="0"/>
              <a:ext cx="845197" cy="613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Router</a:t>
              </a:r>
            </a:p>
          </p:txBody>
        </p:sp>
      </p:grpSp>
      <p:grpSp>
        <p:nvGrpSpPr>
          <p:cNvPr id="375" name="Group"/>
          <p:cNvGrpSpPr/>
          <p:nvPr/>
        </p:nvGrpSpPr>
        <p:grpSpPr>
          <a:xfrm>
            <a:off x="7845425" y="3528809"/>
            <a:ext cx="635000" cy="538569"/>
            <a:chOff x="0" y="0"/>
            <a:chExt cx="635000" cy="538567"/>
          </a:xfrm>
        </p:grpSpPr>
        <p:sp>
          <p:nvSpPr>
            <p:cNvPr id="373" name="Rounded Rectangle"/>
            <p:cNvSpPr/>
            <p:nvPr/>
          </p:nvSpPr>
          <p:spPr>
            <a:xfrm>
              <a:off x="0" y="1790"/>
              <a:ext cx="635000" cy="534988"/>
            </a:xfrm>
            <a:prstGeom prst="roundRect">
              <a:avLst>
                <a:gd name="adj" fmla="val 296"/>
              </a:avLst>
            </a:prstGeom>
            <a:solidFill>
              <a:srgbClr val="99CCFF"/>
            </a:solidFill>
            <a:ln w="936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</a:p>
          </p:txBody>
        </p:sp>
        <p:sp>
          <p:nvSpPr>
            <p:cNvPr id="374" name="Their…"/>
            <p:cNvSpPr/>
            <p:nvPr/>
          </p:nvSpPr>
          <p:spPr>
            <a:xfrm>
              <a:off x="470" y="0"/>
              <a:ext cx="634060" cy="5385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Their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PC</a:t>
              </a:r>
            </a:p>
          </p:txBody>
        </p:sp>
      </p:grpSp>
      <p:sp>
        <p:nvSpPr>
          <p:cNvPr id="430" name="Connection Line"/>
          <p:cNvSpPr/>
          <p:nvPr/>
        </p:nvSpPr>
        <p:spPr>
          <a:xfrm>
            <a:off x="2141537" y="3798093"/>
            <a:ext cx="1258888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431" name="Connection Line"/>
          <p:cNvSpPr/>
          <p:nvPr/>
        </p:nvSpPr>
        <p:spPr>
          <a:xfrm>
            <a:off x="6370637" y="3798093"/>
            <a:ext cx="147002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432" name="Connection Line"/>
          <p:cNvSpPr/>
          <p:nvPr/>
        </p:nvSpPr>
        <p:spPr>
          <a:xfrm>
            <a:off x="4256087" y="3798093"/>
            <a:ext cx="1258888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 w="9360" cap="sq">
            <a:solidFill>
              <a:srgbClr val="000000"/>
            </a:solidFill>
            <a:miter/>
            <a:headEnd type="triangle"/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381" name="Group"/>
          <p:cNvGrpSpPr/>
          <p:nvPr/>
        </p:nvGrpSpPr>
        <p:grpSpPr>
          <a:xfrm>
            <a:off x="407884" y="4085090"/>
            <a:ext cx="4370595" cy="2648842"/>
            <a:chOff x="0" y="0"/>
            <a:chExt cx="4370594" cy="2648840"/>
          </a:xfrm>
        </p:grpSpPr>
        <p:sp>
          <p:nvSpPr>
            <p:cNvPr id="379" name="Shape"/>
            <p:cNvSpPr/>
            <p:nvPr/>
          </p:nvSpPr>
          <p:spPr>
            <a:xfrm>
              <a:off x="50903" y="0"/>
              <a:ext cx="4268788" cy="2630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696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696"/>
                  </a:lnTo>
                  <a:lnTo>
                    <a:pt x="18000" y="9696"/>
                  </a:lnTo>
                  <a:lnTo>
                    <a:pt x="18029" y="0"/>
                  </a:lnTo>
                  <a:lnTo>
                    <a:pt x="12600" y="9696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80" name="Destination: Next Hop…"/>
            <p:cNvSpPr/>
            <p:nvPr/>
          </p:nvSpPr>
          <p:spPr>
            <a:xfrm>
              <a:off x="0" y="1161840"/>
              <a:ext cx="4370595" cy="148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FF00FF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Their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Another subnet: Another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default)</a:t>
              </a:r>
            </a:p>
          </p:txBody>
        </p:sp>
      </p:grpSp>
      <p:grpSp>
        <p:nvGrpSpPr>
          <p:cNvPr id="384" name="Group"/>
          <p:cNvGrpSpPr/>
          <p:nvPr/>
        </p:nvGrpSpPr>
        <p:grpSpPr>
          <a:xfrm>
            <a:off x="350837" y="4065700"/>
            <a:ext cx="3533776" cy="1011126"/>
            <a:chOff x="0" y="0"/>
            <a:chExt cx="3533775" cy="1011124"/>
          </a:xfrm>
        </p:grpSpPr>
        <p:sp>
          <p:nvSpPr>
            <p:cNvPr id="382" name="Shape"/>
            <p:cNvSpPr/>
            <p:nvPr/>
          </p:nvSpPr>
          <p:spPr>
            <a:xfrm>
              <a:off x="0" y="0"/>
              <a:ext cx="3533776" cy="1011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45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2745"/>
                  </a:lnTo>
                  <a:lnTo>
                    <a:pt x="9000" y="2745"/>
                  </a:lnTo>
                  <a:lnTo>
                    <a:pt x="9014" y="0"/>
                  </a:lnTo>
                  <a:lnTo>
                    <a:pt x="3600" y="2745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83" name="Destination: Next Hop…"/>
            <p:cNvSpPr/>
            <p:nvPr/>
          </p:nvSpPr>
          <p:spPr>
            <a:xfrm>
              <a:off x="137940" y="156499"/>
              <a:ext cx="3257895" cy="826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Your router</a:t>
              </a:r>
            </a:p>
          </p:txBody>
        </p:sp>
      </p:grpSp>
      <p:grpSp>
        <p:nvGrpSpPr>
          <p:cNvPr id="387" name="Group"/>
          <p:cNvGrpSpPr/>
          <p:nvPr/>
        </p:nvGrpSpPr>
        <p:grpSpPr>
          <a:xfrm>
            <a:off x="4787796" y="4074812"/>
            <a:ext cx="4370596" cy="2660951"/>
            <a:chOff x="0" y="0"/>
            <a:chExt cx="4370594" cy="2660949"/>
          </a:xfrm>
        </p:grpSpPr>
        <p:sp>
          <p:nvSpPr>
            <p:cNvPr id="385" name="Shape"/>
            <p:cNvSpPr/>
            <p:nvPr/>
          </p:nvSpPr>
          <p:spPr>
            <a:xfrm>
              <a:off x="115990" y="0"/>
              <a:ext cx="4138614" cy="2660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525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525"/>
                  </a:lnTo>
                  <a:lnTo>
                    <a:pt x="9000" y="9525"/>
                  </a:lnTo>
                  <a:lnTo>
                    <a:pt x="4605" y="0"/>
                  </a:lnTo>
                  <a:lnTo>
                    <a:pt x="3600" y="9525"/>
                  </a:lnTo>
                  <a:close/>
                </a:path>
              </a:pathLst>
            </a:custGeom>
            <a:solidFill>
              <a:srgbClr val="7DA647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86" name="Destination: Next Hop…"/>
            <p:cNvSpPr/>
            <p:nvPr/>
          </p:nvSpPr>
          <p:spPr>
            <a:xfrm>
              <a:off x="0" y="1173706"/>
              <a:ext cx="4370595" cy="148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 (fa0/1)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Backbone subnet: Connected (fa0/0)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FF00FF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Your subnet: Your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Another subnet: Another router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(no default)</a:t>
              </a:r>
            </a:p>
          </p:txBody>
        </p:sp>
      </p:grpSp>
      <p:grpSp>
        <p:nvGrpSpPr>
          <p:cNvPr id="390" name="Group"/>
          <p:cNvGrpSpPr/>
          <p:nvPr/>
        </p:nvGrpSpPr>
        <p:grpSpPr>
          <a:xfrm>
            <a:off x="5386387" y="4074420"/>
            <a:ext cx="3684589" cy="1135756"/>
            <a:chOff x="0" y="0"/>
            <a:chExt cx="3684587" cy="1135754"/>
          </a:xfrm>
        </p:grpSpPr>
        <p:sp>
          <p:nvSpPr>
            <p:cNvPr id="388" name="Shape"/>
            <p:cNvSpPr/>
            <p:nvPr/>
          </p:nvSpPr>
          <p:spPr>
            <a:xfrm>
              <a:off x="0" y="0"/>
              <a:ext cx="3684588" cy="1135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844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4844"/>
                  </a:lnTo>
                  <a:lnTo>
                    <a:pt x="18000" y="4844"/>
                  </a:lnTo>
                  <a:lnTo>
                    <a:pt x="15133" y="0"/>
                  </a:lnTo>
                  <a:lnTo>
                    <a:pt x="12600" y="4844"/>
                  </a:lnTo>
                  <a:close/>
                </a:path>
              </a:pathLst>
            </a:custGeom>
            <a:solidFill>
              <a:srgbClr val="99CCFF">
                <a:alpha val="29998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FF00FF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389" name="Destination: Next Hop…"/>
            <p:cNvSpPr/>
            <p:nvPr/>
          </p:nvSpPr>
          <p:spPr>
            <a:xfrm>
              <a:off x="144755" y="281923"/>
              <a:ext cx="3395077" cy="826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Destination: Next Hop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Their subnet: Connected</a:t>
              </a:r>
            </a:p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FF00FF"/>
                  </a:solidFill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Default: Their router</a:t>
              </a:r>
            </a:p>
          </p:txBody>
        </p:sp>
      </p:grpSp>
      <p:grpSp>
        <p:nvGrpSpPr>
          <p:cNvPr id="393" name="Group"/>
          <p:cNvGrpSpPr/>
          <p:nvPr/>
        </p:nvGrpSpPr>
        <p:grpSpPr>
          <a:xfrm>
            <a:off x="569912" y="1506537"/>
            <a:ext cx="1732091" cy="1878483"/>
            <a:chOff x="0" y="0"/>
            <a:chExt cx="1732089" cy="1878482"/>
          </a:xfrm>
        </p:grpSpPr>
        <p:sp>
          <p:nvSpPr>
            <p:cNvPr id="391" name="Shape"/>
            <p:cNvSpPr/>
            <p:nvPr/>
          </p:nvSpPr>
          <p:spPr>
            <a:xfrm>
              <a:off x="0" y="0"/>
              <a:ext cx="1732090" cy="187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72" y="0"/>
                  </a:moveTo>
                  <a:cubicBezTo>
                    <a:pt x="1375" y="0"/>
                    <a:pt x="0" y="760"/>
                    <a:pt x="0" y="1698"/>
                  </a:cubicBezTo>
                  <a:lnTo>
                    <a:pt x="0" y="8488"/>
                  </a:lnTo>
                  <a:cubicBezTo>
                    <a:pt x="0" y="9426"/>
                    <a:pt x="1375" y="10186"/>
                    <a:pt x="3072" y="10186"/>
                  </a:cubicBezTo>
                  <a:lnTo>
                    <a:pt x="10751" y="10186"/>
                  </a:lnTo>
                  <a:lnTo>
                    <a:pt x="21600" y="21600"/>
                  </a:lnTo>
                  <a:lnTo>
                    <a:pt x="15359" y="10186"/>
                  </a:lnTo>
                  <a:cubicBezTo>
                    <a:pt x="17056" y="10186"/>
                    <a:pt x="18431" y="9426"/>
                    <a:pt x="18431" y="8488"/>
                  </a:cubicBezTo>
                  <a:lnTo>
                    <a:pt x="18431" y="1698"/>
                  </a:lnTo>
                  <a:cubicBezTo>
                    <a:pt x="18431" y="760"/>
                    <a:pt x="17056" y="0"/>
                    <a:pt x="15359" y="0"/>
                  </a:cubicBezTo>
                  <a:lnTo>
                    <a:pt x="10751" y="0"/>
                  </a:lnTo>
                  <a:close/>
                </a:path>
              </a:pathLst>
            </a:custGeom>
            <a:solidFill>
              <a:srgbClr val="FF0000">
                <a:alpha val="50000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</a:p>
          </p:txBody>
        </p:sp>
        <p:sp>
          <p:nvSpPr>
            <p:cNvPr id="392" name="PING…"/>
            <p:cNvSpPr/>
            <p:nvPr/>
          </p:nvSpPr>
          <p:spPr>
            <a:xfrm>
              <a:off x="54123" y="59328"/>
              <a:ext cx="1295707" cy="767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PING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src = Your PC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dst = Their PC</a:t>
              </a:r>
            </a:p>
          </p:txBody>
        </p:sp>
      </p:grpSp>
      <p:sp>
        <p:nvSpPr>
          <p:cNvPr id="394" name="Line"/>
          <p:cNvSpPr/>
          <p:nvPr/>
        </p:nvSpPr>
        <p:spPr>
          <a:xfrm>
            <a:off x="2100262" y="3253542"/>
            <a:ext cx="1366479" cy="273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35" fill="norm" stroke="1" extrusionOk="0">
                <a:moveTo>
                  <a:pt x="0" y="19585"/>
                </a:moveTo>
                <a:cubicBezTo>
                  <a:pt x="3993" y="13055"/>
                  <a:pt x="7799" y="713"/>
                  <a:pt x="11980" y="24"/>
                </a:cubicBezTo>
                <a:cubicBezTo>
                  <a:pt x="16162" y="-665"/>
                  <a:pt x="18392" y="13965"/>
                  <a:pt x="21600" y="20935"/>
                </a:cubicBezTo>
              </a:path>
            </a:pathLst>
          </a:custGeom>
          <a:ln w="45720" cap="sq">
            <a:solidFill>
              <a:srgbClr val="FF0000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397" name="Group"/>
          <p:cNvGrpSpPr/>
          <p:nvPr/>
        </p:nvGrpSpPr>
        <p:grpSpPr>
          <a:xfrm>
            <a:off x="2570162" y="3035300"/>
            <a:ext cx="306388" cy="508000"/>
            <a:chOff x="0" y="0"/>
            <a:chExt cx="306387" cy="508000"/>
          </a:xfrm>
        </p:grpSpPr>
        <p:sp>
          <p:nvSpPr>
            <p:cNvPr id="395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396" name="1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398" name="Line"/>
          <p:cNvSpPr/>
          <p:nvPr/>
        </p:nvSpPr>
        <p:spPr>
          <a:xfrm>
            <a:off x="4216399" y="3253542"/>
            <a:ext cx="1366479" cy="273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35" fill="norm" stroke="1" extrusionOk="0">
                <a:moveTo>
                  <a:pt x="0" y="19585"/>
                </a:moveTo>
                <a:cubicBezTo>
                  <a:pt x="3993" y="13055"/>
                  <a:pt x="7799" y="713"/>
                  <a:pt x="11980" y="24"/>
                </a:cubicBezTo>
                <a:cubicBezTo>
                  <a:pt x="16162" y="-665"/>
                  <a:pt x="18392" y="13965"/>
                  <a:pt x="21600" y="20935"/>
                </a:cubicBezTo>
              </a:path>
            </a:pathLst>
          </a:custGeom>
          <a:ln w="45720" cap="sq">
            <a:solidFill>
              <a:srgbClr val="FF0000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401" name="Group"/>
          <p:cNvGrpSpPr/>
          <p:nvPr/>
        </p:nvGrpSpPr>
        <p:grpSpPr>
          <a:xfrm>
            <a:off x="4670425" y="2992437"/>
            <a:ext cx="306388" cy="508001"/>
            <a:chOff x="0" y="0"/>
            <a:chExt cx="306387" cy="508000"/>
          </a:xfrm>
        </p:grpSpPr>
        <p:sp>
          <p:nvSpPr>
            <p:cNvPr id="399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400" name="2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402" name="Line"/>
          <p:cNvSpPr/>
          <p:nvPr/>
        </p:nvSpPr>
        <p:spPr>
          <a:xfrm>
            <a:off x="6357937" y="3218677"/>
            <a:ext cx="1472841" cy="317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021" fill="norm" stroke="1" extrusionOk="0">
                <a:moveTo>
                  <a:pt x="0" y="19259"/>
                </a:moveTo>
                <a:cubicBezTo>
                  <a:pt x="3706" y="13615"/>
                  <a:pt x="8034" y="612"/>
                  <a:pt x="11914" y="16"/>
                </a:cubicBezTo>
                <a:cubicBezTo>
                  <a:pt x="15794" y="-579"/>
                  <a:pt x="18623" y="14996"/>
                  <a:pt x="21600" y="21021"/>
                </a:cubicBezTo>
              </a:path>
            </a:pathLst>
          </a:custGeom>
          <a:ln w="45720" cap="sq">
            <a:solidFill>
              <a:srgbClr val="FF0000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405" name="Group"/>
          <p:cNvGrpSpPr/>
          <p:nvPr/>
        </p:nvGrpSpPr>
        <p:grpSpPr>
          <a:xfrm>
            <a:off x="6865937" y="2957512"/>
            <a:ext cx="306388" cy="508001"/>
            <a:chOff x="0" y="0"/>
            <a:chExt cx="306387" cy="508000"/>
          </a:xfrm>
        </p:grpSpPr>
        <p:sp>
          <p:nvSpPr>
            <p:cNvPr id="403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404" name="3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00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3</a:t>
              </a:r>
            </a:p>
          </p:txBody>
        </p:sp>
      </p:grpSp>
      <p:sp>
        <p:nvSpPr>
          <p:cNvPr id="406" name="Line"/>
          <p:cNvSpPr/>
          <p:nvPr/>
        </p:nvSpPr>
        <p:spPr>
          <a:xfrm>
            <a:off x="6280149" y="2652197"/>
            <a:ext cx="1596666" cy="8589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618" fill="norm" stroke="1" extrusionOk="0">
                <a:moveTo>
                  <a:pt x="21600" y="18618"/>
                </a:moveTo>
                <a:cubicBezTo>
                  <a:pt x="21001" y="5808"/>
                  <a:pt x="12773" y="4278"/>
                  <a:pt x="8116" y="648"/>
                </a:cubicBezTo>
                <a:cubicBezTo>
                  <a:pt x="3459" y="-2982"/>
                  <a:pt x="5013" y="9446"/>
                  <a:pt x="0" y="18048"/>
                </a:cubicBezTo>
              </a:path>
            </a:pathLst>
          </a:custGeom>
          <a:ln w="45720" cap="sq">
            <a:solidFill>
              <a:srgbClr val="FF00FF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409" name="Group"/>
          <p:cNvGrpSpPr/>
          <p:nvPr/>
        </p:nvGrpSpPr>
        <p:grpSpPr>
          <a:xfrm>
            <a:off x="6546850" y="2428875"/>
            <a:ext cx="306388" cy="508000"/>
            <a:chOff x="0" y="0"/>
            <a:chExt cx="306387" cy="508000"/>
          </a:xfrm>
        </p:grpSpPr>
        <p:sp>
          <p:nvSpPr>
            <p:cNvPr id="407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408" name="4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412" name="Group"/>
          <p:cNvGrpSpPr/>
          <p:nvPr/>
        </p:nvGrpSpPr>
        <p:grpSpPr>
          <a:xfrm>
            <a:off x="7351712" y="1541462"/>
            <a:ext cx="1474788" cy="1376229"/>
            <a:chOff x="0" y="0"/>
            <a:chExt cx="1474787" cy="1376227"/>
          </a:xfrm>
        </p:grpSpPr>
        <p:sp>
          <p:nvSpPr>
            <p:cNvPr id="410" name="Shape"/>
            <p:cNvSpPr/>
            <p:nvPr/>
          </p:nvSpPr>
          <p:spPr>
            <a:xfrm>
              <a:off x="0" y="0"/>
              <a:ext cx="1474788" cy="1376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600" y="0"/>
                  </a:moveTo>
                  <a:cubicBezTo>
                    <a:pt x="1612" y="0"/>
                    <a:pt x="0" y="1037"/>
                    <a:pt x="0" y="2317"/>
                  </a:cubicBezTo>
                  <a:lnTo>
                    <a:pt x="0" y="11586"/>
                  </a:lnTo>
                  <a:cubicBezTo>
                    <a:pt x="0" y="12866"/>
                    <a:pt x="1612" y="13903"/>
                    <a:pt x="3600" y="13903"/>
                  </a:cubicBezTo>
                  <a:lnTo>
                    <a:pt x="2123" y="21600"/>
                  </a:lnTo>
                  <a:lnTo>
                    <a:pt x="9000" y="13903"/>
                  </a:lnTo>
                  <a:lnTo>
                    <a:pt x="18000" y="13903"/>
                  </a:lnTo>
                  <a:cubicBezTo>
                    <a:pt x="19988" y="13903"/>
                    <a:pt x="21600" y="12866"/>
                    <a:pt x="21600" y="11586"/>
                  </a:cubicBezTo>
                  <a:lnTo>
                    <a:pt x="21600" y="2317"/>
                  </a:lnTo>
                  <a:cubicBezTo>
                    <a:pt x="21600" y="1037"/>
                    <a:pt x="19988" y="0"/>
                    <a:pt x="18000" y="0"/>
                  </a:cubicBezTo>
                  <a:lnTo>
                    <a:pt x="3600" y="0"/>
                  </a:lnTo>
                  <a:close/>
                </a:path>
              </a:pathLst>
            </a:custGeom>
            <a:solidFill>
              <a:srgbClr val="FF00FF">
                <a:alpha val="50000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</a:p>
          </p:txBody>
        </p:sp>
        <p:sp>
          <p:nvSpPr>
            <p:cNvPr id="411" name="REPLY…"/>
            <p:cNvSpPr/>
            <p:nvPr/>
          </p:nvSpPr>
          <p:spPr>
            <a:xfrm>
              <a:off x="54007" y="59328"/>
              <a:ext cx="1342340" cy="767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REPLY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src = Their PC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/>
              </a:pPr>
              <a:r>
                <a:t>dst = Your PC</a:t>
              </a:r>
            </a:p>
          </p:txBody>
        </p:sp>
      </p:grpSp>
      <p:grpSp>
        <p:nvGrpSpPr>
          <p:cNvPr id="415" name="Group"/>
          <p:cNvGrpSpPr/>
          <p:nvPr/>
        </p:nvGrpSpPr>
        <p:grpSpPr>
          <a:xfrm>
            <a:off x="5351462" y="4786312"/>
            <a:ext cx="306388" cy="508001"/>
            <a:chOff x="0" y="0"/>
            <a:chExt cx="306387" cy="508000"/>
          </a:xfrm>
        </p:grpSpPr>
        <p:sp>
          <p:nvSpPr>
            <p:cNvPr id="413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414" name="4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4</a:t>
              </a:r>
            </a:p>
          </p:txBody>
        </p:sp>
      </p:grpSp>
      <p:sp>
        <p:nvSpPr>
          <p:cNvPr id="416" name="Line"/>
          <p:cNvSpPr/>
          <p:nvPr/>
        </p:nvSpPr>
        <p:spPr>
          <a:xfrm>
            <a:off x="4092574" y="2652197"/>
            <a:ext cx="1596666" cy="8589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618" fill="norm" stroke="1" extrusionOk="0">
                <a:moveTo>
                  <a:pt x="21600" y="18618"/>
                </a:moveTo>
                <a:cubicBezTo>
                  <a:pt x="21001" y="5808"/>
                  <a:pt x="12773" y="4278"/>
                  <a:pt x="8116" y="648"/>
                </a:cubicBezTo>
                <a:cubicBezTo>
                  <a:pt x="3459" y="-2982"/>
                  <a:pt x="5013" y="9446"/>
                  <a:pt x="0" y="18048"/>
                </a:cubicBezTo>
              </a:path>
            </a:pathLst>
          </a:custGeom>
          <a:ln w="45720" cap="sq">
            <a:solidFill>
              <a:srgbClr val="FF00FF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419" name="Group"/>
          <p:cNvGrpSpPr/>
          <p:nvPr/>
        </p:nvGrpSpPr>
        <p:grpSpPr>
          <a:xfrm>
            <a:off x="4359275" y="2428875"/>
            <a:ext cx="306388" cy="508000"/>
            <a:chOff x="0" y="0"/>
            <a:chExt cx="306387" cy="508000"/>
          </a:xfrm>
        </p:grpSpPr>
        <p:sp>
          <p:nvSpPr>
            <p:cNvPr id="417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418" name="5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5</a:t>
              </a:r>
            </a:p>
          </p:txBody>
        </p:sp>
      </p:grpSp>
      <p:sp>
        <p:nvSpPr>
          <p:cNvPr id="420" name="Line"/>
          <p:cNvSpPr/>
          <p:nvPr/>
        </p:nvSpPr>
        <p:spPr>
          <a:xfrm>
            <a:off x="1957387" y="2642672"/>
            <a:ext cx="1596666" cy="8589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618" fill="norm" stroke="1" extrusionOk="0">
                <a:moveTo>
                  <a:pt x="21600" y="18618"/>
                </a:moveTo>
                <a:cubicBezTo>
                  <a:pt x="21001" y="5808"/>
                  <a:pt x="12773" y="4278"/>
                  <a:pt x="8116" y="648"/>
                </a:cubicBezTo>
                <a:cubicBezTo>
                  <a:pt x="3459" y="-2982"/>
                  <a:pt x="5013" y="9446"/>
                  <a:pt x="0" y="18048"/>
                </a:cubicBezTo>
              </a:path>
            </a:pathLst>
          </a:custGeom>
          <a:ln w="45720" cap="sq">
            <a:solidFill>
              <a:srgbClr val="FF00FF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423" name="Group"/>
          <p:cNvGrpSpPr/>
          <p:nvPr/>
        </p:nvGrpSpPr>
        <p:grpSpPr>
          <a:xfrm>
            <a:off x="2225675" y="2420937"/>
            <a:ext cx="306388" cy="508001"/>
            <a:chOff x="0" y="0"/>
            <a:chExt cx="306387" cy="508000"/>
          </a:xfrm>
        </p:grpSpPr>
        <p:sp>
          <p:nvSpPr>
            <p:cNvPr id="421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422" name="6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426" name="Group"/>
          <p:cNvGrpSpPr/>
          <p:nvPr/>
        </p:nvGrpSpPr>
        <p:grpSpPr>
          <a:xfrm>
            <a:off x="4945062" y="5843587"/>
            <a:ext cx="306388" cy="508001"/>
            <a:chOff x="0" y="0"/>
            <a:chExt cx="306387" cy="508000"/>
          </a:xfrm>
        </p:grpSpPr>
        <p:sp>
          <p:nvSpPr>
            <p:cNvPr id="424" name="Oval"/>
            <p:cNvSpPr/>
            <p:nvPr/>
          </p:nvSpPr>
          <p:spPr>
            <a:xfrm>
              <a:off x="0" y="0"/>
              <a:ext cx="306388" cy="508000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425" name="5"/>
            <p:cNvSpPr/>
            <p:nvPr/>
          </p:nvSpPr>
          <p:spPr>
            <a:xfrm>
              <a:off x="38744" y="74239"/>
              <a:ext cx="228900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429" name="Group"/>
          <p:cNvGrpSpPr/>
          <p:nvPr/>
        </p:nvGrpSpPr>
        <p:grpSpPr>
          <a:xfrm>
            <a:off x="76199" y="5357812"/>
            <a:ext cx="385764" cy="509588"/>
            <a:chOff x="0" y="0"/>
            <a:chExt cx="385762" cy="509587"/>
          </a:xfrm>
        </p:grpSpPr>
        <p:sp>
          <p:nvSpPr>
            <p:cNvPr id="427" name="Oval"/>
            <p:cNvSpPr/>
            <p:nvPr/>
          </p:nvSpPr>
          <p:spPr>
            <a:xfrm>
              <a:off x="-1" y="0"/>
              <a:ext cx="385764" cy="509588"/>
            </a:xfrm>
            <a:prstGeom prst="ellipse">
              <a:avLst/>
            </a:prstGeom>
            <a:solidFill>
              <a:srgbClr val="FFFFFF"/>
            </a:solidFill>
            <a:ln w="18360" cap="sq">
              <a:solidFill>
                <a:srgbClr val="FF00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428" name="6"/>
            <p:cNvSpPr/>
            <p:nvPr/>
          </p:nvSpPr>
          <p:spPr>
            <a:xfrm>
              <a:off x="56489" y="75033"/>
              <a:ext cx="272785" cy="359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7360" tIns="27360" rIns="27360" bIns="27360" numCol="1" anchor="ctr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FF00FF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/>
              <a:r>
                <a:t>6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tatic Exercise using IPv6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Static Exercise using IPv6</a:t>
            </a:r>
          </a:p>
        </p:txBody>
      </p:sp>
      <p:sp>
        <p:nvSpPr>
          <p:cNvPr id="435" name="Now let's repeat this exercise using IPv6 addressing…"/>
          <p:cNvSpPr/>
          <p:nvPr/>
        </p:nvSpPr>
        <p:spPr>
          <a:xfrm>
            <a:off x="457200" y="1600200"/>
            <a:ext cx="8229600" cy="457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Now let's repeat this exercise using IPv6 addressing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Consult addressing plan for IPv6 addresses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Link between router and PC gets a /60</a:t>
            </a:r>
          </a:p>
          <a:p>
            <a:pPr lvl="2" marL="1143000" indent="-228600">
              <a:spcBef>
                <a:spcPts val="500"/>
              </a:spcBef>
              <a:buClr>
                <a:srgbClr val="99CC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Group A use 2001:43f8:220:10::/60</a:t>
            </a:r>
          </a:p>
          <a:p>
            <a:pPr lvl="2" marL="1143000" indent="-228600">
              <a:spcBef>
                <a:spcPts val="500"/>
              </a:spcBef>
              <a:buClr>
                <a:srgbClr val="99CC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Group B use 2001:43f8:220:20::/60</a:t>
            </a:r>
          </a:p>
          <a:p>
            <a:pPr lvl="2" marL="1143000" indent="-228600">
              <a:spcBef>
                <a:spcPts val="500"/>
              </a:spcBef>
              <a:buClr>
                <a:srgbClr val="99CC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etc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Backbone is numbered from 2001:43f8:220:0::/64</a:t>
            </a:r>
          </a:p>
          <a:p>
            <a:pPr lvl="2" marL="11430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Group A use 2001:43f8:220:0::1/64</a:t>
            </a:r>
          </a:p>
          <a:p>
            <a:pPr lvl="2" marL="11430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Group Buse 2001:43f8:220:0::2/64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Big Hint!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Big Hint!</a:t>
            </a:r>
          </a:p>
        </p:txBody>
      </p:sp>
      <p:sp>
        <p:nvSpPr>
          <p:cNvPr id="438" name="If you are not using COPY/PASTE or the TFTP method to upload your config, you are wasting a lot of your time!"/>
          <p:cNvSpPr/>
          <p:nvPr/>
        </p:nvSpPr>
        <p:spPr>
          <a:xfrm>
            <a:off x="457200" y="1600200"/>
            <a:ext cx="8229600" cy="138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If you are not using COPY/PASTE or the TFTP method to upload your config, you are wasting a lot of your time!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FreeBSD Network Interface Configuration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FreeBSD Network Interface Configuration</a:t>
            </a:r>
          </a:p>
        </p:txBody>
      </p:sp>
      <p:sp>
        <p:nvSpPr>
          <p:cNvPr id="441" name="configure interface on Unix host…"/>
          <p:cNvSpPr/>
          <p:nvPr/>
        </p:nvSpPr>
        <p:spPr>
          <a:xfrm>
            <a:off x="457200" y="1600200"/>
            <a:ext cx="8229600" cy="30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configure interface on Unix host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ifconfig em0 inet6 n:n:n:n/m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em0 is interface name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n:n:n:n is IPv6 address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m  is netmask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Cisco Router Network Interface Configuration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Cisco Router Network Interface Configuration</a:t>
            </a:r>
          </a:p>
        </p:txBody>
      </p:sp>
      <p:sp>
        <p:nvSpPr>
          <p:cNvPr id="444" name="Configure the backbone interface on your router…"/>
          <p:cNvSpPr/>
          <p:nvPr/>
        </p:nvSpPr>
        <p:spPr>
          <a:xfrm>
            <a:off x="457200" y="1600200"/>
            <a:ext cx="8229600" cy="4373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Configure the backbone interface on your router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conf t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ipv6 unicast-routing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interface fastethernet0/0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ipv6 address n:n:n:n/m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</a:t>
            </a:r>
          </a:p>
          <a:p>
            <a:pPr marL="338137" indent="-338137">
              <a:spcBef>
                <a:spcPts val="4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pPr>
            <a:r>
              <a:t>fastethernet0/0 is interface name</a:t>
            </a:r>
          </a:p>
          <a:p>
            <a:pPr marL="338137" indent="-338137">
              <a:spcBef>
                <a:spcPts val="4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pPr>
            <a:r>
              <a:t>n:n:n:n is IPv6 address</a:t>
            </a:r>
          </a:p>
          <a:p>
            <a:pPr marL="338137" indent="-338137">
              <a:spcBef>
                <a:spcPts val="4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pPr>
            <a:r>
              <a:t>m  is netmask</a:t>
            </a:r>
          </a:p>
          <a:p>
            <a:pPr lvl="2" marL="225425" indent="692150">
              <a:spcBef>
                <a:spcPts val="4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Now configure local (lan-facing) interface on your router too.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Cisco Router Network Interface Configuration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Cisco Router Network Interface Configuration</a:t>
            </a:r>
          </a:p>
        </p:txBody>
      </p:sp>
      <p:sp>
        <p:nvSpPr>
          <p:cNvPr id="447" name="Cisco ipv6 global config should always include:…"/>
          <p:cNvSpPr/>
          <p:nvPr/>
        </p:nvSpPr>
        <p:spPr>
          <a:xfrm>
            <a:off x="457200" y="1600200"/>
            <a:ext cx="8229600" cy="331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Cisco ipv6 global config should always include: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no ipv6 source-route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ipv6 cef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Cisco interface config should additionally include: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	no ipv6 redirects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ting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Routing</a:t>
            </a:r>
          </a:p>
        </p:txBody>
      </p:sp>
      <p:sp>
        <p:nvSpPr>
          <p:cNvPr id="55" name="Routing is done based on destination IP address…"/>
          <p:cNvSpPr/>
          <p:nvPr/>
        </p:nvSpPr>
        <p:spPr>
          <a:xfrm>
            <a:off x="457200" y="1600200"/>
            <a:ext cx="8229600" cy="433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Routing is done based on destination IP address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Without routing, an interface can only reach destinations that are on their local network segment.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 device with at least 2 interfaces can route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Configure a default route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Configure a default route</a:t>
            </a:r>
          </a:p>
        </p:txBody>
      </p:sp>
      <p:sp>
        <p:nvSpPr>
          <p:cNvPr id="450" name="Add route on PC…"/>
          <p:cNvSpPr/>
          <p:nvPr/>
        </p:nvSpPr>
        <p:spPr>
          <a:xfrm>
            <a:off x="457200" y="1600200"/>
            <a:ext cx="8229600" cy="324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Add route on PC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route add -inet6 default g:g:g:g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g:g:g:g is IPv6 address of gateway (which is on Cisco router)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-inet6 tells FreeBSD that this is an IPv6 route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Display forwarding table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netstat -rn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Configure static routes for the remaining classroom desks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Configure static routes for the remaining classroom desks</a:t>
            </a:r>
          </a:p>
        </p:txBody>
      </p:sp>
      <p:sp>
        <p:nvSpPr>
          <p:cNvPr id="453" name="On your router, add static routes to the other clusters, similar to how you did for ipv4.…"/>
          <p:cNvSpPr/>
          <p:nvPr/>
        </p:nvSpPr>
        <p:spPr>
          <a:xfrm>
            <a:off x="457200" y="1600200"/>
            <a:ext cx="8229600" cy="408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On your router, add static routes to the other clusters, similar to how you did for ipv4.</a:t>
            </a:r>
          </a:p>
          <a:p>
            <a:pPr lvl="1" marL="738187" indent="-280987"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next hop is backbone interface of other row’s router</a:t>
            </a:r>
          </a:p>
          <a:p>
            <a:pPr lvl="1" marL="280987" indent="176212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ipv6 route n:n:n:n/m g:g:g:g</a:t>
            </a:r>
          </a:p>
          <a:p>
            <a:pPr lvl="1" marL="280987" indent="176212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Repeat several times until complete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Test Connectivity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Test Connectivity</a:t>
            </a:r>
          </a:p>
        </p:txBody>
      </p:sp>
      <p:sp>
        <p:nvSpPr>
          <p:cNvPr id="456" name="All routers can reach all PCs…"/>
          <p:cNvSpPr/>
          <p:nvPr/>
        </p:nvSpPr>
        <p:spPr>
          <a:xfrm>
            <a:off x="457200" y="1600200"/>
            <a:ext cx="8229600" cy="251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routers can reach all PCs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PCs can reach all backbone IP addresses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PCs can reach PCs in other rows</a:t>
            </a: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Test with traceroute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Exercise Two"/>
          <p:cNvSpPr/>
          <p:nvPr/>
        </p:nvSpPr>
        <p:spPr>
          <a:xfrm>
            <a:off x="685800" y="1893949"/>
            <a:ext cx="7772400" cy="9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Exercise Two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Configure static routes to classroom router"/>
          <p:cNvSpPr/>
          <p:nvPr/>
        </p:nvSpPr>
        <p:spPr>
          <a:xfrm>
            <a:off x="457200" y="52450"/>
            <a:ext cx="8229600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Configure static routes to classroom router</a:t>
            </a:r>
          </a:p>
        </p:txBody>
      </p:sp>
      <p:sp>
        <p:nvSpPr>
          <p:cNvPr id="461" name="On your router, remove all static routes…"/>
          <p:cNvSpPr/>
          <p:nvPr/>
        </p:nvSpPr>
        <p:spPr>
          <a:xfrm>
            <a:off x="274637" y="1600200"/>
            <a:ext cx="8869363" cy="50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On your router, remove all static routes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no ip route n.n.n.n m.m.m.m g.g.g.g</a:t>
            </a: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Repeat until complete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12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Add routes to all other groups' blocks</a:t>
            </a:r>
            <a:br/>
            <a:r>
              <a:t>  </a:t>
            </a:r>
            <a:r>
              <a:rPr b="1" sz="2000">
                <a:latin typeface="Courier New"/>
                <a:ea typeface="Courier New"/>
                <a:cs typeface="Courier New"/>
                <a:sym typeface="Courier New"/>
              </a:rPr>
              <a:t> ip route n.n.n.n m.m.m.m g.g.g.g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Add a default route point to the SIE classroom router</a:t>
            </a:r>
          </a:p>
          <a:p>
            <a:pPr lvl="1" marL="738187" indent="-280987">
              <a:spcBef>
                <a:spcPts val="5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(next hop is backbone IP address of the SIE router)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ip route 0.0.0.0 0.0.0.0 g.g.g.g</a:t>
            </a: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Do the same for IPv6: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no ipv6 route n:n:n:n/m g:g:g:g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ipv6 route n:n:n:n/m g:g:g:g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ipv6 route ::/0 g:g:g:g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Test Connectivity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Test Connectivity</a:t>
            </a:r>
          </a:p>
        </p:txBody>
      </p:sp>
      <p:sp>
        <p:nvSpPr>
          <p:cNvPr id="464" name="All routers can reach all PCs…"/>
          <p:cNvSpPr/>
          <p:nvPr/>
        </p:nvSpPr>
        <p:spPr>
          <a:xfrm>
            <a:off x="457200" y="1600200"/>
            <a:ext cx="8229600" cy="4442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routers can reach all PCs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PCs can reach all backbone IP addresses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All PCs can reach PCs in other rows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Test with traceroute</a:t>
            </a:r>
          </a:p>
          <a:p>
            <a:pPr lvl="1" marL="738187" indent="-280987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Test both IPv4 &amp; IPv6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How is this working?</a:t>
            </a:r>
          </a:p>
          <a:p>
            <a:pPr lvl="1" marL="738187" indent="-280987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All static routes have been added to the classroom router.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Edit FreeBSD's ‘/etc/rc.conf’ file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Edit FreeBSD's ‘/etc/rc.conf’ file</a:t>
            </a:r>
          </a:p>
        </p:txBody>
      </p:sp>
      <p:sp>
        <p:nvSpPr>
          <p:cNvPr id="467" name="On production machines, add lines to /etc/rc.conf to preserve network settings on reboot…"/>
          <p:cNvSpPr/>
          <p:nvPr/>
        </p:nvSpPr>
        <p:spPr>
          <a:xfrm>
            <a:off x="457200" y="1600200"/>
            <a:ext cx="8229600" cy="394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On production machines, add lines to /etc/rc.conf to preserve network settings on reboot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hostname="porcupine.tomato.example"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ifconfig_em0="inet X.X.X.X netmask Y.Y.Y.Y”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ipv6_ifconfig_em0="X:X:X:X prefixlen 64”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defaultrouter=”G.G.G.G”</a:t>
            </a:r>
          </a:p>
          <a:p>
            <a:pPr marL="338137" indent="-338137">
              <a:spcBef>
                <a:spcPts val="5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ipv6_defaultrouter=”G:G:G:G"</a:t>
            </a:r>
          </a:p>
          <a:p>
            <a:pPr marL="338137" indent="-338137">
              <a:spcBef>
                <a:spcPts val="6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See /etc/default/rc.conf for more information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tatic Routing Exercise"/>
          <p:cNvSpPr/>
          <p:nvPr/>
        </p:nvSpPr>
        <p:spPr>
          <a:xfrm>
            <a:off x="685800" y="560449"/>
            <a:ext cx="7772400" cy="225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/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76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Static Routing</a:t>
            </a:r>
            <a:br/>
            <a:r>
              <a:t>Exercise</a:t>
            </a:r>
          </a:p>
        </p:txBody>
      </p:sp>
      <p:sp>
        <p:nvSpPr>
          <p:cNvPr id="470" name="The End"/>
          <p:cNvSpPr/>
          <p:nvPr/>
        </p:nvSpPr>
        <p:spPr>
          <a:xfrm>
            <a:off x="1371600" y="3270250"/>
            <a:ext cx="6400800" cy="55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spcBef>
                <a:spcPts val="7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The 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ting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Routing</a:t>
            </a:r>
          </a:p>
        </p:txBody>
      </p:sp>
      <p:sp>
        <p:nvSpPr>
          <p:cNvPr id="58" name="Static route…"/>
          <p:cNvSpPr/>
          <p:nvPr/>
        </p:nvSpPr>
        <p:spPr>
          <a:xfrm>
            <a:off x="457200" y="1600200"/>
            <a:ext cx="8229600" cy="4043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Static route</a:t>
            </a:r>
          </a:p>
          <a:p>
            <a:pPr lvl="1" marL="738187" indent="-280987">
              <a:spcBef>
                <a:spcPts val="5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specifically instructs router on which route to take to a particular destination network.  This will almost always override anything else that the router knows.</a:t>
            </a: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Dynamic route</a:t>
            </a:r>
          </a:p>
          <a:p>
            <a:pPr lvl="1" marL="738187" indent="-280987">
              <a:spcBef>
                <a:spcPts val="5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learnt via routing protocols implemented on routers</a:t>
            </a:r>
          </a:p>
          <a:p>
            <a:pPr marL="338137" indent="-338137">
              <a:spcBef>
                <a:spcPts val="6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Default route</a:t>
            </a:r>
          </a:p>
          <a:p>
            <a:pPr lvl="1" marL="738187" indent="-280987">
              <a:spcBef>
                <a:spcPts val="5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pPr>
            <a:r>
              <a:t>route that instructs  a machine where to send packets for destinations that are not in the routing table.  This is usually the 'last resort' that a router will take.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tatic Routing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Static Routing</a:t>
            </a:r>
          </a:p>
        </p:txBody>
      </p:sp>
      <p:sp>
        <p:nvSpPr>
          <p:cNvPr id="61" name="Advantages…"/>
          <p:cNvSpPr/>
          <p:nvPr/>
        </p:nvSpPr>
        <p:spPr>
          <a:xfrm>
            <a:off x="457200" y="1600200"/>
            <a:ext cx="8229600" cy="4251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Advantages</a:t>
            </a:r>
          </a:p>
          <a:p>
            <a:pPr lvl="1" marL="738187" indent="-280987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Simple to configure and maintain</a:t>
            </a:r>
          </a:p>
          <a:p>
            <a:pPr lvl="1" marL="738187" indent="-280987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Secure as only defined routes can be accessed</a:t>
            </a:r>
          </a:p>
          <a:p>
            <a:pPr lvl="1" marL="738187" indent="-280987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Bandwidth is not used for sending routing updates</a:t>
            </a: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Disadvantages</a:t>
            </a:r>
          </a:p>
          <a:p>
            <a:pPr lvl="1" marL="738187" indent="-280987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Manual update of routes after changes</a:t>
            </a:r>
          </a:p>
          <a:p>
            <a:pPr lvl="1" marL="738187" indent="-280987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Explicit addition of routes for all networks</a:t>
            </a:r>
          </a:p>
          <a:p>
            <a:pPr lvl="1" marL="738187" indent="-280987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100000"/>
              <a:buChar char="■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Potential for configuration mistakes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"/>
          <p:cNvSpPr/>
          <p:nvPr/>
        </p:nvSpPr>
        <p:spPr>
          <a:xfrm>
            <a:off x="7467599" y="2971799"/>
            <a:ext cx="1399300" cy="16237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1" h="21600" fill="norm" stroke="1" extrusionOk="0">
                <a:moveTo>
                  <a:pt x="8614" y="1530"/>
                </a:moveTo>
                <a:cubicBezTo>
                  <a:pt x="8032" y="538"/>
                  <a:pt x="7328" y="269"/>
                  <a:pt x="6386" y="0"/>
                </a:cubicBezTo>
                <a:cubicBezTo>
                  <a:pt x="5890" y="56"/>
                  <a:pt x="5397" y="70"/>
                  <a:pt x="4901" y="169"/>
                </a:cubicBezTo>
                <a:cubicBezTo>
                  <a:pt x="4592" y="239"/>
                  <a:pt x="4010" y="508"/>
                  <a:pt x="4010" y="508"/>
                </a:cubicBezTo>
                <a:cubicBezTo>
                  <a:pt x="3330" y="1686"/>
                  <a:pt x="3526" y="1145"/>
                  <a:pt x="3267" y="2041"/>
                </a:cubicBezTo>
                <a:cubicBezTo>
                  <a:pt x="3217" y="2947"/>
                  <a:pt x="3303" y="3883"/>
                  <a:pt x="3119" y="4763"/>
                </a:cubicBezTo>
                <a:cubicBezTo>
                  <a:pt x="3080" y="4932"/>
                  <a:pt x="2822" y="4889"/>
                  <a:pt x="2673" y="4932"/>
                </a:cubicBezTo>
                <a:cubicBezTo>
                  <a:pt x="1372" y="5357"/>
                  <a:pt x="2697" y="4859"/>
                  <a:pt x="1634" y="5271"/>
                </a:cubicBezTo>
                <a:cubicBezTo>
                  <a:pt x="778" y="6592"/>
                  <a:pt x="282" y="7922"/>
                  <a:pt x="0" y="9526"/>
                </a:cubicBezTo>
                <a:cubicBezTo>
                  <a:pt x="122" y="11212"/>
                  <a:pt x="282" y="12542"/>
                  <a:pt x="743" y="14116"/>
                </a:cubicBezTo>
                <a:cubicBezTo>
                  <a:pt x="903" y="14670"/>
                  <a:pt x="1138" y="16329"/>
                  <a:pt x="1485" y="16837"/>
                </a:cubicBezTo>
                <a:cubicBezTo>
                  <a:pt x="1770" y="17249"/>
                  <a:pt x="2142" y="17206"/>
                  <a:pt x="2525" y="17348"/>
                </a:cubicBezTo>
                <a:cubicBezTo>
                  <a:pt x="4034" y="17929"/>
                  <a:pt x="5546" y="18198"/>
                  <a:pt x="7129" y="18371"/>
                </a:cubicBezTo>
                <a:cubicBezTo>
                  <a:pt x="7512" y="18510"/>
                  <a:pt x="7996" y="18427"/>
                  <a:pt x="8317" y="18709"/>
                </a:cubicBezTo>
                <a:cubicBezTo>
                  <a:pt x="10013" y="20226"/>
                  <a:pt x="8145" y="19190"/>
                  <a:pt x="9208" y="20412"/>
                </a:cubicBezTo>
                <a:cubicBezTo>
                  <a:pt x="9653" y="20920"/>
                  <a:pt x="10372" y="21361"/>
                  <a:pt x="10993" y="21600"/>
                </a:cubicBezTo>
                <a:cubicBezTo>
                  <a:pt x="11685" y="21544"/>
                  <a:pt x="12377" y="21544"/>
                  <a:pt x="13072" y="21431"/>
                </a:cubicBezTo>
                <a:cubicBezTo>
                  <a:pt x="13717" y="21318"/>
                  <a:pt x="13999" y="21036"/>
                  <a:pt x="14557" y="20750"/>
                </a:cubicBezTo>
                <a:cubicBezTo>
                  <a:pt x="15398" y="20326"/>
                  <a:pt x="16304" y="20126"/>
                  <a:pt x="17082" y="19559"/>
                </a:cubicBezTo>
                <a:cubicBezTo>
                  <a:pt x="17504" y="19250"/>
                  <a:pt x="17926" y="18938"/>
                  <a:pt x="18270" y="18540"/>
                </a:cubicBezTo>
                <a:cubicBezTo>
                  <a:pt x="18419" y="18371"/>
                  <a:pt x="18544" y="18171"/>
                  <a:pt x="18716" y="18029"/>
                </a:cubicBezTo>
                <a:cubicBezTo>
                  <a:pt x="18903" y="17886"/>
                  <a:pt x="19138" y="17846"/>
                  <a:pt x="19310" y="17690"/>
                </a:cubicBezTo>
                <a:cubicBezTo>
                  <a:pt x="19880" y="17166"/>
                  <a:pt x="20736" y="16286"/>
                  <a:pt x="21095" y="15476"/>
                </a:cubicBezTo>
                <a:cubicBezTo>
                  <a:pt x="21318" y="14952"/>
                  <a:pt x="21377" y="14328"/>
                  <a:pt x="21541" y="13777"/>
                </a:cubicBezTo>
                <a:cubicBezTo>
                  <a:pt x="21416" y="12317"/>
                  <a:pt x="21600" y="11948"/>
                  <a:pt x="20650" y="11225"/>
                </a:cubicBezTo>
                <a:cubicBezTo>
                  <a:pt x="20549" y="11056"/>
                  <a:pt x="20501" y="10830"/>
                  <a:pt x="20352" y="10714"/>
                </a:cubicBezTo>
                <a:cubicBezTo>
                  <a:pt x="20091" y="10531"/>
                  <a:pt x="19755" y="10488"/>
                  <a:pt x="19458" y="10375"/>
                </a:cubicBezTo>
                <a:cubicBezTo>
                  <a:pt x="19150" y="10262"/>
                  <a:pt x="18879" y="9977"/>
                  <a:pt x="18567" y="9864"/>
                </a:cubicBezTo>
                <a:cubicBezTo>
                  <a:pt x="18235" y="8716"/>
                  <a:pt x="18567" y="10133"/>
                  <a:pt x="18567" y="8334"/>
                </a:cubicBezTo>
                <a:cubicBezTo>
                  <a:pt x="18567" y="7766"/>
                  <a:pt x="18481" y="7199"/>
                  <a:pt x="18419" y="6631"/>
                </a:cubicBezTo>
                <a:cubicBezTo>
                  <a:pt x="18235" y="5045"/>
                  <a:pt x="17851" y="3697"/>
                  <a:pt x="17082" y="2380"/>
                </a:cubicBezTo>
                <a:cubicBezTo>
                  <a:pt x="16984" y="2210"/>
                  <a:pt x="16934" y="1981"/>
                  <a:pt x="16785" y="1869"/>
                </a:cubicBezTo>
                <a:cubicBezTo>
                  <a:pt x="15339" y="763"/>
                  <a:pt x="14792" y="495"/>
                  <a:pt x="13072" y="0"/>
                </a:cubicBezTo>
                <a:cubicBezTo>
                  <a:pt x="12674" y="56"/>
                  <a:pt x="12279" y="113"/>
                  <a:pt x="11884" y="169"/>
                </a:cubicBezTo>
                <a:cubicBezTo>
                  <a:pt x="10681" y="325"/>
                  <a:pt x="9754" y="581"/>
                  <a:pt x="8614" y="1019"/>
                </a:cubicBezTo>
                <a:cubicBezTo>
                  <a:pt x="8480" y="1075"/>
                  <a:pt x="8614" y="1361"/>
                  <a:pt x="8614" y="1530"/>
                </a:cubicBezTo>
              </a:path>
            </a:pathLst>
          </a:custGeom>
          <a:solidFill>
            <a:srgbClr val="99CC00"/>
          </a:solidFill>
          <a:ln w="9360" cap="sq">
            <a:solidFill>
              <a:srgbClr val="FFFFFF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4" name="Shape"/>
          <p:cNvSpPr/>
          <p:nvPr/>
        </p:nvSpPr>
        <p:spPr>
          <a:xfrm>
            <a:off x="1763712" y="2781299"/>
            <a:ext cx="2610230" cy="2342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1" h="21600" fill="norm" stroke="1" extrusionOk="0">
                <a:moveTo>
                  <a:pt x="8614" y="1530"/>
                </a:moveTo>
                <a:cubicBezTo>
                  <a:pt x="8032" y="538"/>
                  <a:pt x="7328" y="269"/>
                  <a:pt x="6386" y="0"/>
                </a:cubicBezTo>
                <a:cubicBezTo>
                  <a:pt x="5890" y="56"/>
                  <a:pt x="5397" y="70"/>
                  <a:pt x="4901" y="169"/>
                </a:cubicBezTo>
                <a:cubicBezTo>
                  <a:pt x="4592" y="239"/>
                  <a:pt x="4010" y="508"/>
                  <a:pt x="4010" y="508"/>
                </a:cubicBezTo>
                <a:cubicBezTo>
                  <a:pt x="3330" y="1686"/>
                  <a:pt x="3526" y="1145"/>
                  <a:pt x="3267" y="2041"/>
                </a:cubicBezTo>
                <a:cubicBezTo>
                  <a:pt x="3217" y="2947"/>
                  <a:pt x="3303" y="3883"/>
                  <a:pt x="3119" y="4763"/>
                </a:cubicBezTo>
                <a:cubicBezTo>
                  <a:pt x="3080" y="4932"/>
                  <a:pt x="2822" y="4889"/>
                  <a:pt x="2673" y="4932"/>
                </a:cubicBezTo>
                <a:cubicBezTo>
                  <a:pt x="1372" y="5357"/>
                  <a:pt x="2697" y="4859"/>
                  <a:pt x="1634" y="5271"/>
                </a:cubicBezTo>
                <a:cubicBezTo>
                  <a:pt x="778" y="6592"/>
                  <a:pt x="282" y="7922"/>
                  <a:pt x="0" y="9526"/>
                </a:cubicBezTo>
                <a:cubicBezTo>
                  <a:pt x="122" y="11212"/>
                  <a:pt x="282" y="12542"/>
                  <a:pt x="743" y="14116"/>
                </a:cubicBezTo>
                <a:cubicBezTo>
                  <a:pt x="903" y="14670"/>
                  <a:pt x="1138" y="16329"/>
                  <a:pt x="1485" y="16837"/>
                </a:cubicBezTo>
                <a:cubicBezTo>
                  <a:pt x="1770" y="17249"/>
                  <a:pt x="2142" y="17206"/>
                  <a:pt x="2525" y="17348"/>
                </a:cubicBezTo>
                <a:cubicBezTo>
                  <a:pt x="4034" y="17929"/>
                  <a:pt x="5546" y="18198"/>
                  <a:pt x="7129" y="18371"/>
                </a:cubicBezTo>
                <a:cubicBezTo>
                  <a:pt x="7512" y="18510"/>
                  <a:pt x="7996" y="18427"/>
                  <a:pt x="8317" y="18709"/>
                </a:cubicBezTo>
                <a:cubicBezTo>
                  <a:pt x="10013" y="20226"/>
                  <a:pt x="8145" y="19190"/>
                  <a:pt x="9208" y="20412"/>
                </a:cubicBezTo>
                <a:cubicBezTo>
                  <a:pt x="9653" y="20920"/>
                  <a:pt x="10372" y="21361"/>
                  <a:pt x="10993" y="21600"/>
                </a:cubicBezTo>
                <a:cubicBezTo>
                  <a:pt x="11685" y="21544"/>
                  <a:pt x="12377" y="21544"/>
                  <a:pt x="13072" y="21431"/>
                </a:cubicBezTo>
                <a:cubicBezTo>
                  <a:pt x="13717" y="21318"/>
                  <a:pt x="13999" y="21036"/>
                  <a:pt x="14557" y="20750"/>
                </a:cubicBezTo>
                <a:cubicBezTo>
                  <a:pt x="15398" y="20326"/>
                  <a:pt x="16304" y="20126"/>
                  <a:pt x="17082" y="19559"/>
                </a:cubicBezTo>
                <a:cubicBezTo>
                  <a:pt x="17504" y="19250"/>
                  <a:pt x="17926" y="18938"/>
                  <a:pt x="18270" y="18540"/>
                </a:cubicBezTo>
                <a:cubicBezTo>
                  <a:pt x="18419" y="18371"/>
                  <a:pt x="18544" y="18171"/>
                  <a:pt x="18716" y="18029"/>
                </a:cubicBezTo>
                <a:cubicBezTo>
                  <a:pt x="18903" y="17886"/>
                  <a:pt x="19138" y="17846"/>
                  <a:pt x="19310" y="17690"/>
                </a:cubicBezTo>
                <a:cubicBezTo>
                  <a:pt x="19880" y="17166"/>
                  <a:pt x="20736" y="16286"/>
                  <a:pt x="21095" y="15476"/>
                </a:cubicBezTo>
                <a:cubicBezTo>
                  <a:pt x="21318" y="14952"/>
                  <a:pt x="21377" y="14328"/>
                  <a:pt x="21541" y="13777"/>
                </a:cubicBezTo>
                <a:cubicBezTo>
                  <a:pt x="21416" y="12317"/>
                  <a:pt x="21600" y="11948"/>
                  <a:pt x="20650" y="11225"/>
                </a:cubicBezTo>
                <a:cubicBezTo>
                  <a:pt x="20549" y="11056"/>
                  <a:pt x="20501" y="10830"/>
                  <a:pt x="20352" y="10714"/>
                </a:cubicBezTo>
                <a:cubicBezTo>
                  <a:pt x="20091" y="10531"/>
                  <a:pt x="19755" y="10488"/>
                  <a:pt x="19458" y="10375"/>
                </a:cubicBezTo>
                <a:cubicBezTo>
                  <a:pt x="19150" y="10262"/>
                  <a:pt x="18879" y="9977"/>
                  <a:pt x="18567" y="9864"/>
                </a:cubicBezTo>
                <a:cubicBezTo>
                  <a:pt x="18235" y="8716"/>
                  <a:pt x="18567" y="10133"/>
                  <a:pt x="18567" y="8334"/>
                </a:cubicBezTo>
                <a:cubicBezTo>
                  <a:pt x="18567" y="7766"/>
                  <a:pt x="18481" y="7199"/>
                  <a:pt x="18419" y="6631"/>
                </a:cubicBezTo>
                <a:cubicBezTo>
                  <a:pt x="18235" y="5045"/>
                  <a:pt x="17851" y="3697"/>
                  <a:pt x="17082" y="2380"/>
                </a:cubicBezTo>
                <a:cubicBezTo>
                  <a:pt x="16984" y="2210"/>
                  <a:pt x="16934" y="1981"/>
                  <a:pt x="16785" y="1869"/>
                </a:cubicBezTo>
                <a:cubicBezTo>
                  <a:pt x="15339" y="763"/>
                  <a:pt x="14792" y="495"/>
                  <a:pt x="13072" y="0"/>
                </a:cubicBezTo>
                <a:cubicBezTo>
                  <a:pt x="12674" y="56"/>
                  <a:pt x="12279" y="113"/>
                  <a:pt x="11884" y="169"/>
                </a:cubicBezTo>
                <a:cubicBezTo>
                  <a:pt x="10681" y="325"/>
                  <a:pt x="9754" y="581"/>
                  <a:pt x="8614" y="1019"/>
                </a:cubicBezTo>
                <a:cubicBezTo>
                  <a:pt x="8480" y="1075"/>
                  <a:pt x="8614" y="1361"/>
                  <a:pt x="8614" y="1530"/>
                </a:cubicBezTo>
              </a:path>
            </a:pathLst>
          </a:custGeom>
          <a:solidFill>
            <a:srgbClr val="99CC00"/>
          </a:solidFill>
          <a:ln w="9360" cap="sq">
            <a:solidFill>
              <a:srgbClr val="FFFFFF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4837" y="3081337"/>
            <a:ext cx="1023938" cy="2143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4837" y="4376737"/>
            <a:ext cx="1023938" cy="2143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36837" y="3767137"/>
            <a:ext cx="1023938" cy="21431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0" name="Group"/>
          <p:cNvGrpSpPr/>
          <p:nvPr/>
        </p:nvGrpSpPr>
        <p:grpSpPr>
          <a:xfrm>
            <a:off x="5456237" y="3767137"/>
            <a:ext cx="1014413" cy="204788"/>
            <a:chOff x="0" y="0"/>
            <a:chExt cx="1014412" cy="204787"/>
          </a:xfrm>
        </p:grpSpPr>
        <p:pic>
          <p:nvPicPr>
            <p:cNvPr id="68" name="image.png" descr="image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1014413" cy="2047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9" name="Rounded Rectangle"/>
            <p:cNvSpPr/>
            <p:nvPr/>
          </p:nvSpPr>
          <p:spPr>
            <a:xfrm>
              <a:off x="0" y="0"/>
              <a:ext cx="1014413" cy="204788"/>
            </a:xfrm>
            <a:prstGeom prst="roundRect">
              <a:avLst>
                <a:gd name="adj" fmla="val 745"/>
              </a:avLst>
            </a:prstGeom>
            <a:noFill/>
            <a:ln w="38160" cap="sq">
              <a:solidFill>
                <a:srgbClr val="00279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71" name="Line"/>
          <p:cNvSpPr/>
          <p:nvPr/>
        </p:nvSpPr>
        <p:spPr>
          <a:xfrm>
            <a:off x="3627437" y="3764582"/>
            <a:ext cx="1752241" cy="1691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216" fill="norm" stroke="1" extrusionOk="0">
                <a:moveTo>
                  <a:pt x="0" y="8893"/>
                </a:moveTo>
                <a:cubicBezTo>
                  <a:pt x="5240" y="3829"/>
                  <a:pt x="10485" y="-1152"/>
                  <a:pt x="12211" y="236"/>
                </a:cubicBezTo>
                <a:cubicBezTo>
                  <a:pt x="13933" y="1665"/>
                  <a:pt x="8763" y="14650"/>
                  <a:pt x="10330" y="17549"/>
                </a:cubicBezTo>
                <a:cubicBezTo>
                  <a:pt x="11896" y="20448"/>
                  <a:pt x="16750" y="18978"/>
                  <a:pt x="21600" y="17549"/>
                </a:cubicBezTo>
              </a:path>
            </a:pathLst>
          </a:custGeom>
          <a:ln w="38160" cap="sq">
            <a:solidFill>
              <a:srgbClr val="80008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" name="Line"/>
          <p:cNvSpPr/>
          <p:nvPr/>
        </p:nvSpPr>
        <p:spPr>
          <a:xfrm>
            <a:off x="2332037" y="3233737"/>
            <a:ext cx="837841" cy="5346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7024" y="4873"/>
                  <a:pt x="14066" y="9760"/>
                  <a:pt x="15699" y="12335"/>
                </a:cubicBezTo>
                <a:cubicBezTo>
                  <a:pt x="17341" y="14909"/>
                  <a:pt x="8824" y="13876"/>
                  <a:pt x="9807" y="15433"/>
                </a:cubicBezTo>
                <a:cubicBezTo>
                  <a:pt x="10791" y="16975"/>
                  <a:pt x="16191" y="19287"/>
                  <a:pt x="21600" y="21600"/>
                </a:cubicBezTo>
              </a:path>
            </a:pathLst>
          </a:custGeom>
          <a:ln w="38160" cap="sq">
            <a:solidFill>
              <a:srgbClr val="80008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" name="Line"/>
          <p:cNvSpPr/>
          <p:nvPr/>
        </p:nvSpPr>
        <p:spPr>
          <a:xfrm>
            <a:off x="2332037" y="3995737"/>
            <a:ext cx="990241" cy="3806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3313" y="15475"/>
                  <a:pt x="6635" y="9350"/>
                  <a:pt x="8299" y="8636"/>
                </a:cubicBezTo>
                <a:cubicBezTo>
                  <a:pt x="9964" y="7921"/>
                  <a:pt x="7742" y="18721"/>
                  <a:pt x="9964" y="17292"/>
                </a:cubicBezTo>
                <a:cubicBezTo>
                  <a:pt x="12178" y="15843"/>
                  <a:pt x="16889" y="7921"/>
                  <a:pt x="21600" y="0"/>
                </a:cubicBezTo>
              </a:path>
            </a:pathLst>
          </a:custGeom>
          <a:ln w="38160" cap="sq">
            <a:solidFill>
              <a:srgbClr val="80008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Line"/>
          <p:cNvSpPr/>
          <p:nvPr/>
        </p:nvSpPr>
        <p:spPr>
          <a:xfrm>
            <a:off x="6523037" y="3786187"/>
            <a:ext cx="928689" cy="3176"/>
          </a:xfrm>
          <a:prstGeom prst="line">
            <a:avLst/>
          </a:prstGeom>
          <a:ln w="38160" cap="sq">
            <a:solidFill>
              <a:srgbClr val="80008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75" name="172.16.3.2"/>
          <p:cNvSpPr/>
          <p:nvPr/>
        </p:nvSpPr>
        <p:spPr>
          <a:xfrm>
            <a:off x="3482975" y="1709737"/>
            <a:ext cx="1478124" cy="34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172.16.3.2</a:t>
            </a:r>
          </a:p>
        </p:txBody>
      </p:sp>
      <p:sp>
        <p:nvSpPr>
          <p:cNvPr id="76" name="172.16.2.1"/>
          <p:cNvSpPr/>
          <p:nvPr/>
        </p:nvSpPr>
        <p:spPr>
          <a:xfrm>
            <a:off x="4999037" y="2852737"/>
            <a:ext cx="1706563" cy="34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172.16.2.1</a:t>
            </a:r>
          </a:p>
        </p:txBody>
      </p:sp>
      <p:sp>
        <p:nvSpPr>
          <p:cNvPr id="77" name="Line"/>
          <p:cNvSpPr/>
          <p:nvPr/>
        </p:nvSpPr>
        <p:spPr>
          <a:xfrm flipV="1">
            <a:off x="5364162" y="3276599"/>
            <a:ext cx="1588" cy="623889"/>
          </a:xfrm>
          <a:prstGeom prst="line">
            <a:avLst/>
          </a:prstGeom>
          <a:ln w="38160" cap="sq">
            <a:solidFill>
              <a:srgbClr val="000000"/>
            </a:solidFill>
            <a:miter/>
            <a:head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78" name="172.16.1.0…"/>
          <p:cNvSpPr/>
          <p:nvPr/>
        </p:nvSpPr>
        <p:spPr>
          <a:xfrm>
            <a:off x="7236346" y="2276474"/>
            <a:ext cx="1889671" cy="60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172.16.1.0</a:t>
            </a:r>
          </a:p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255.255.255.0</a:t>
            </a:r>
          </a:p>
        </p:txBody>
      </p:sp>
      <p:sp>
        <p:nvSpPr>
          <p:cNvPr id="79" name="Line"/>
          <p:cNvSpPr/>
          <p:nvPr/>
        </p:nvSpPr>
        <p:spPr>
          <a:xfrm flipH="1">
            <a:off x="3768725" y="2624137"/>
            <a:ext cx="479425" cy="1143001"/>
          </a:xfrm>
          <a:prstGeom prst="line">
            <a:avLst/>
          </a:prstGeom>
          <a:ln w="38160" cap="sq">
            <a:solidFill>
              <a:srgbClr val="000000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0" name="Line"/>
          <p:cNvSpPr/>
          <p:nvPr/>
        </p:nvSpPr>
        <p:spPr>
          <a:xfrm>
            <a:off x="2326481" y="3075781"/>
            <a:ext cx="12701" cy="12701"/>
          </a:xfrm>
          <a:prstGeom prst="line">
            <a:avLst/>
          </a:prstGeom>
          <a:ln w="12600" cap="sq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81" name="Line"/>
          <p:cNvSpPr/>
          <p:nvPr/>
        </p:nvSpPr>
        <p:spPr>
          <a:xfrm>
            <a:off x="2004710" y="1916112"/>
            <a:ext cx="428600" cy="11648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326" h="21600" fill="norm" stroke="1" extrusionOk="0">
                <a:moveTo>
                  <a:pt x="17766" y="21600"/>
                </a:moveTo>
                <a:cubicBezTo>
                  <a:pt x="19117" y="15706"/>
                  <a:pt x="20468" y="9803"/>
                  <a:pt x="17766" y="8398"/>
                </a:cubicBezTo>
                <a:cubicBezTo>
                  <a:pt x="15063" y="7001"/>
                  <a:pt x="4254" y="14599"/>
                  <a:pt x="1552" y="13202"/>
                </a:cubicBezTo>
                <a:cubicBezTo>
                  <a:pt x="-1132" y="11797"/>
                  <a:pt x="201" y="5894"/>
                  <a:pt x="1552" y="0"/>
                </a:cubicBezTo>
              </a:path>
            </a:pathLst>
          </a:custGeom>
          <a:ln w="76320" cap="sq">
            <a:solidFill>
              <a:srgbClr val="00279F"/>
            </a:solidFill>
            <a:tailEnd type="triangle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" name="To Internet"/>
          <p:cNvSpPr/>
          <p:nvPr/>
        </p:nvSpPr>
        <p:spPr>
          <a:xfrm>
            <a:off x="1022350" y="1196974"/>
            <a:ext cx="1615306" cy="60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To Internet</a:t>
            </a:r>
          </a:p>
        </p:txBody>
      </p:sp>
      <p:sp>
        <p:nvSpPr>
          <p:cNvPr id="83" name="Line"/>
          <p:cNvSpPr/>
          <p:nvPr/>
        </p:nvSpPr>
        <p:spPr>
          <a:xfrm flipH="1" flipV="1">
            <a:off x="1101725" y="3070225"/>
            <a:ext cx="1165225" cy="250825"/>
          </a:xfrm>
          <a:prstGeom prst="line">
            <a:avLst/>
          </a:prstGeom>
          <a:ln w="57240" cap="sq">
            <a:solidFill>
              <a:srgbClr val="000000"/>
            </a:solidFill>
            <a:miter/>
            <a:head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4" name="Line"/>
          <p:cNvSpPr/>
          <p:nvPr/>
        </p:nvSpPr>
        <p:spPr>
          <a:xfrm flipV="1">
            <a:off x="3170237" y="2003425"/>
            <a:ext cx="228601" cy="1774825"/>
          </a:xfrm>
          <a:prstGeom prst="line">
            <a:avLst/>
          </a:prstGeom>
          <a:ln w="38160" cap="sq">
            <a:solidFill>
              <a:srgbClr val="000000"/>
            </a:solidFill>
            <a:miter/>
            <a:head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5" name="172.16.2.2"/>
          <p:cNvSpPr/>
          <p:nvPr/>
        </p:nvSpPr>
        <p:spPr>
          <a:xfrm>
            <a:off x="3633787" y="2243137"/>
            <a:ext cx="1478124" cy="34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172.16.2.2</a:t>
            </a:r>
          </a:p>
        </p:txBody>
      </p:sp>
      <p:sp>
        <p:nvSpPr>
          <p:cNvPr id="86" name="172.16.3.1"/>
          <p:cNvSpPr/>
          <p:nvPr/>
        </p:nvSpPr>
        <p:spPr>
          <a:xfrm>
            <a:off x="-71438" y="2362199"/>
            <a:ext cx="1615307" cy="34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172.16.3.1 </a:t>
            </a:r>
          </a:p>
        </p:txBody>
      </p:sp>
      <p:sp>
        <p:nvSpPr>
          <p:cNvPr id="87" name="IP Routing Configuration Static/default route example"/>
          <p:cNvSpPr/>
          <p:nvPr/>
        </p:nvSpPr>
        <p:spPr>
          <a:xfrm>
            <a:off x="457200" y="55625"/>
            <a:ext cx="8232775" cy="13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IP Routing Configuration</a:t>
            </a:r>
            <a:br/>
            <a:r>
              <a:t>Static/default route example</a:t>
            </a:r>
          </a:p>
        </p:txBody>
      </p:sp>
      <p:grpSp>
        <p:nvGrpSpPr>
          <p:cNvPr id="90" name="Group"/>
          <p:cNvGrpSpPr/>
          <p:nvPr/>
        </p:nvGrpSpPr>
        <p:grpSpPr>
          <a:xfrm>
            <a:off x="685799" y="3985471"/>
            <a:ext cx="8333641" cy="2415330"/>
            <a:chOff x="0" y="0"/>
            <a:chExt cx="8333639" cy="2415328"/>
          </a:xfrm>
        </p:grpSpPr>
        <p:sp>
          <p:nvSpPr>
            <p:cNvPr id="88" name="Shape"/>
            <p:cNvSpPr/>
            <p:nvPr/>
          </p:nvSpPr>
          <p:spPr>
            <a:xfrm>
              <a:off x="0" y="0"/>
              <a:ext cx="8229600" cy="2415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423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3423"/>
                  </a:lnTo>
                  <a:lnTo>
                    <a:pt x="9000" y="13423"/>
                  </a:lnTo>
                  <a:lnTo>
                    <a:pt x="7382" y="0"/>
                  </a:lnTo>
                  <a:lnTo>
                    <a:pt x="3600" y="13423"/>
                  </a:lnTo>
                  <a:close/>
                </a:path>
              </a:pathLst>
            </a:custGeom>
            <a:solidFill>
              <a:srgbClr val="99CCFF">
                <a:alpha val="50000"/>
              </a:srgbClr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89" name="ip route 172.16.1.0 255.255.255.0 172.16.2.1 # STATIC…"/>
            <p:cNvSpPr/>
            <p:nvPr/>
          </p:nvSpPr>
          <p:spPr>
            <a:xfrm>
              <a:off x="0" y="1621028"/>
              <a:ext cx="8333640" cy="67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ip route 172.16.1.0 255.255.255.0 172.16.2.1 # STATIC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ip route 0.0.0.0 0.0.0.0 172.16.3.1 # DEFAULT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 anchor="b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pPr>
          </a:p>
        </p:txBody>
      </p:sp>
      <p:pic>
        <p:nvPicPr>
          <p:cNvPr id="93" name="sie-lab-topology.jpg" descr="sie-lab-topology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5077" y="0"/>
            <a:ext cx="4137228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Exercise One"/>
          <p:cNvSpPr/>
          <p:nvPr/>
        </p:nvSpPr>
        <p:spPr>
          <a:xfrm>
            <a:off x="685800" y="1893949"/>
            <a:ext cx="7772400" cy="9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Exercise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Pv4 Address Assignment"/>
          <p:cNvSpPr/>
          <p:nvPr/>
        </p:nvSpPr>
        <p:spPr>
          <a:xfrm>
            <a:off x="457200" y="689037"/>
            <a:ext cx="8229600" cy="7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400">
                <a:solidFill>
                  <a:srgbClr val="999900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IPv4 Address Assignment</a:t>
            </a:r>
          </a:p>
        </p:txBody>
      </p:sp>
      <p:sp>
        <p:nvSpPr>
          <p:cNvPr id="98" name="You already have an IP address for your router’s backbone link (A=.1, B=.2, …)…"/>
          <p:cNvSpPr/>
          <p:nvPr/>
        </p:nvSpPr>
        <p:spPr>
          <a:xfrm>
            <a:off x="457200" y="1600200"/>
            <a:ext cx="8229600" cy="390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You already have an IP address for your router’s backbone link (A=.1, B=.2, …)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You have a /28 for your local network (PC and router connected back to back)</a:t>
            </a:r>
          </a:p>
          <a:p>
            <a:pPr marL="338137" indent="-338137">
              <a:spcBef>
                <a:spcPts val="700"/>
              </a:spcBef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marL="338137" indent="-338137">
              <a:spcBef>
                <a:spcPts val="700"/>
              </a:spcBef>
              <a:buClr>
                <a:srgbClr val="000000"/>
              </a:buClr>
              <a:buSzPct val="100000"/>
              <a:buChar char=""/>
              <a:tabLst>
                <a:tab pos="330200" algn="l"/>
                <a:tab pos="787400" algn="l"/>
                <a:tab pos="1244600" algn="l"/>
                <a:tab pos="1701800" algn="l"/>
                <a:tab pos="2159000" algn="l"/>
                <a:tab pos="2616200" algn="l"/>
                <a:tab pos="3073400" algn="l"/>
                <a:tab pos="3530600" algn="l"/>
                <a:tab pos="3987800" algn="l"/>
                <a:tab pos="4445000" algn="l"/>
                <a:tab pos="4902200" algn="l"/>
                <a:tab pos="5359400" algn="l"/>
                <a:tab pos="5816600" algn="l"/>
                <a:tab pos="6273800" algn="l"/>
                <a:tab pos="6731000" algn="l"/>
                <a:tab pos="7188200" algn="l"/>
                <a:tab pos="7645400" algn="l"/>
                <a:tab pos="8102600" algn="l"/>
                <a:tab pos="8559800" algn="l"/>
                <a:tab pos="9017000" algn="l"/>
                <a:tab pos="9474200" algn="l"/>
              </a:tabLst>
              <a:defRPr sz="2800">
                <a:latin typeface="Verdana"/>
                <a:ea typeface="Verdana"/>
                <a:cs typeface="Verdana"/>
                <a:sym typeface="Verdana"/>
              </a:defRPr>
            </a:pPr>
            <a:r>
              <a:t>Assign your own host addresses from your /28 to your local network.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