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9" name="Shape 2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" name="Body Level One…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/>
          <p:nvPr>
            <p:ph type="title"/>
          </p:nvPr>
        </p:nvSpPr>
        <p:spPr>
          <a:xfrm>
            <a:off x="6629400" y="-17463"/>
            <a:ext cx="2055814" cy="614680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6" name="Body Level One…"/>
          <p:cNvSpPr/>
          <p:nvPr>
            <p:ph type="body" idx="1"/>
          </p:nvPr>
        </p:nvSpPr>
        <p:spPr>
          <a:xfrm>
            <a:off x="457200" y="-17463"/>
            <a:ext cx="6019800" cy="614680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114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15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16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118" name="Title Text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9" name="Body Level One…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0" tIns="0" rIns="0" bIns="0"/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127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28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29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131" name="Title Text"/>
          <p:cNvSpPr/>
          <p:nvPr>
            <p:ph type="title"/>
          </p:nvPr>
        </p:nvSpPr>
        <p:spPr>
          <a:xfrm>
            <a:off x="685800" y="685800"/>
            <a:ext cx="7770814" cy="212566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2" name="Body Level One…"/>
          <p:cNvSpPr/>
          <p:nvPr>
            <p:ph type="body" idx="1"/>
          </p:nvPr>
        </p:nvSpPr>
        <p:spPr>
          <a:xfrm>
            <a:off x="457200" y="1604962"/>
            <a:ext cx="8228014" cy="4524376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140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41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42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144" name="Title Text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145" name="Body Level One…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6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153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54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55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157" name="Title Text"/>
          <p:cNvSpPr/>
          <p:nvPr>
            <p:ph type="title"/>
          </p:nvPr>
        </p:nvSpPr>
        <p:spPr>
          <a:xfrm>
            <a:off x="685800" y="685800"/>
            <a:ext cx="7770814" cy="212566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8" name="Body Level One…"/>
          <p:cNvSpPr/>
          <p:nvPr>
            <p:ph type="body" sz="half" idx="1"/>
          </p:nvPr>
        </p:nvSpPr>
        <p:spPr>
          <a:xfrm>
            <a:off x="457200" y="1604962"/>
            <a:ext cx="4037013" cy="4524376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9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166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67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68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170" name="Title Text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1" name="Body Level One…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defRPr b="1" sz="2400"/>
            </a:lvl1pPr>
            <a:lvl2pPr marL="0" indent="457200">
              <a:defRPr b="1" sz="2400"/>
            </a:lvl2pPr>
            <a:lvl3pPr marL="0" indent="914400">
              <a:defRPr b="1" sz="2400"/>
            </a:lvl3pPr>
            <a:lvl4pPr marL="0" indent="1371600">
              <a:defRPr b="1" sz="2400"/>
            </a:lvl4pPr>
            <a:lvl5pPr marL="0" indent="1828800"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2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>
              <a:defRPr b="1" sz="2400"/>
            </a:pPr>
          </a:p>
        </p:txBody>
      </p:sp>
      <p:sp>
        <p:nvSpPr>
          <p:cNvPr id="17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180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81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82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184" name="Title Text"/>
          <p:cNvSpPr/>
          <p:nvPr>
            <p:ph type="title"/>
          </p:nvPr>
        </p:nvSpPr>
        <p:spPr>
          <a:xfrm>
            <a:off x="685800" y="685800"/>
            <a:ext cx="7770814" cy="212566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192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93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194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196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203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04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05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207" name="Title Text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208" name="Body Level One…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9" name="Text Placeholder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defRPr sz="1400"/>
            </a:pPr>
          </a:p>
        </p:txBody>
      </p:sp>
      <p:sp>
        <p:nvSpPr>
          <p:cNvPr id="21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217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18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19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221" name="Title Text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222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3" name="Body Level One…"/>
          <p:cNvSpPr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 sz="1400"/>
            </a:lvl1pPr>
            <a:lvl2pPr marL="0" indent="457200">
              <a:defRPr sz="1400"/>
            </a:lvl2pPr>
            <a:lvl3pPr marL="0" indent="914400">
              <a:defRPr sz="1400"/>
            </a:lvl3pPr>
            <a:lvl4pPr marL="0" indent="1371600">
              <a:defRPr sz="1400"/>
            </a:lvl4pPr>
            <a:lvl5pPr marL="0" indent="1828800"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4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231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32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33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235" name="Title Text"/>
          <p:cNvSpPr/>
          <p:nvPr>
            <p:ph type="title"/>
          </p:nvPr>
        </p:nvSpPr>
        <p:spPr>
          <a:xfrm>
            <a:off x="685800" y="685800"/>
            <a:ext cx="7770814" cy="212566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/>
          <p:nvPr>
            <p:ph type="body" idx="1"/>
          </p:nvPr>
        </p:nvSpPr>
        <p:spPr>
          <a:xfrm>
            <a:off x="457200" y="1604962"/>
            <a:ext cx="8228014" cy="4524376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244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45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46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248" name="Title Text"/>
          <p:cNvSpPr/>
          <p:nvPr>
            <p:ph type="title"/>
          </p:nvPr>
        </p:nvSpPr>
        <p:spPr>
          <a:xfrm>
            <a:off x="6629400" y="685800"/>
            <a:ext cx="2055814" cy="54435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9" name="Body Level One…"/>
          <p:cNvSpPr/>
          <p:nvPr>
            <p:ph type="body" idx="1"/>
          </p:nvPr>
        </p:nvSpPr>
        <p:spPr>
          <a:xfrm>
            <a:off x="457200" y="685800"/>
            <a:ext cx="6019800" cy="5443538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roup 5"/>
          <p:cNvGrpSpPr/>
          <p:nvPr/>
        </p:nvGrpSpPr>
        <p:grpSpPr>
          <a:xfrm>
            <a:off x="228599" y="2889249"/>
            <a:ext cx="8610602" cy="201614"/>
            <a:chOff x="0" y="0"/>
            <a:chExt cx="8610600" cy="201612"/>
          </a:xfrm>
        </p:grpSpPr>
        <p:sp>
          <p:nvSpPr>
            <p:cNvPr id="257" name="Rectangle 6"/>
            <p:cNvSpPr/>
            <p:nvPr/>
          </p:nvSpPr>
          <p:spPr>
            <a:xfrm>
              <a:off x="0" y="0"/>
              <a:ext cx="2870200" cy="201613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58" name="Rectangle 7"/>
            <p:cNvSpPr/>
            <p:nvPr/>
          </p:nvSpPr>
          <p:spPr>
            <a:xfrm>
              <a:off x="2870200" y="0"/>
              <a:ext cx="2870201" cy="201613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259" name="Rectangle 8"/>
            <p:cNvSpPr/>
            <p:nvPr/>
          </p:nvSpPr>
          <p:spPr>
            <a:xfrm>
              <a:off x="5740400" y="0"/>
              <a:ext cx="2870201" cy="20161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sp>
        <p:nvSpPr>
          <p:cNvPr id="261" name="Title Text"/>
          <p:cNvSpPr/>
          <p:nvPr>
            <p:ph type="title"/>
          </p:nvPr>
        </p:nvSpPr>
        <p:spPr>
          <a:xfrm>
            <a:off x="685800" y="685800"/>
            <a:ext cx="7770814" cy="212566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2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/>
          <p:nvPr>
            <p:ph type="body" sz="half" idx="1"/>
          </p:nvPr>
        </p:nvSpPr>
        <p:spPr>
          <a:xfrm>
            <a:off x="457200" y="1600200"/>
            <a:ext cx="4037013" cy="45291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2" name="Body Level One…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defRPr b="1" sz="2400"/>
            </a:lvl1pPr>
            <a:lvl2pPr marL="0" indent="457200">
              <a:defRPr b="1" sz="2400"/>
            </a:lvl2pPr>
            <a:lvl3pPr marL="0" indent="914400">
              <a:defRPr b="1" sz="2400"/>
            </a:lvl3pPr>
            <a:lvl4pPr marL="0" indent="1371600">
              <a:defRPr b="1" sz="2400"/>
            </a:lvl4pPr>
            <a:lvl5pPr marL="0" indent="1828800"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defRPr b="1" sz="2400"/>
            </a:pPr>
          </a:p>
        </p:txBody>
      </p:sp>
      <p:sp>
        <p:nvSpPr>
          <p:cNvPr id="54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Text Placeholder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defRPr sz="1400"/>
            </a:pPr>
          </a:p>
        </p:txBody>
      </p:sp>
      <p:sp>
        <p:nvSpPr>
          <p:cNvPr id="79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7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8" name="Body Level One…"/>
          <p:cNvSpPr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defRPr sz="1400"/>
            </a:lvl1pPr>
            <a:lvl2pPr marL="0" indent="457200">
              <a:defRPr sz="1400"/>
            </a:lvl2pPr>
            <a:lvl3pPr marL="0" indent="914400">
              <a:defRPr sz="1400"/>
            </a:lvl3pPr>
            <a:lvl4pPr marL="0" indent="1371600">
              <a:defRPr sz="1400"/>
            </a:lvl4pPr>
            <a:lvl5pPr marL="0" indent="1828800"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228600" cy="2286000"/>
          </a:xfrm>
          <a:prstGeom prst="rect">
            <a:avLst/>
          </a:prstGeom>
          <a:solidFill>
            <a:srgbClr val="6666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3" name="Line 7"/>
          <p:cNvSpPr/>
          <p:nvPr/>
        </p:nvSpPr>
        <p:spPr>
          <a:xfrm>
            <a:off x="457200" y="1447800"/>
            <a:ext cx="8077201" cy="1589"/>
          </a:xfrm>
          <a:prstGeom prst="line">
            <a:avLst/>
          </a:prstGeom>
          <a:ln w="19080">
            <a:solidFill>
              <a:srgbClr val="9999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Rectangle 8"/>
          <p:cNvSpPr/>
          <p:nvPr/>
        </p:nvSpPr>
        <p:spPr>
          <a:xfrm>
            <a:off x="0" y="2286000"/>
            <a:ext cx="228600" cy="2286000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5" name="Rectangle 9"/>
          <p:cNvSpPr/>
          <p:nvPr/>
        </p:nvSpPr>
        <p:spPr>
          <a:xfrm>
            <a:off x="0" y="4572000"/>
            <a:ext cx="228600" cy="2286000"/>
          </a:xfrm>
          <a:prstGeom prst="rect">
            <a:avLst/>
          </a:prstGeom>
          <a:solidFill>
            <a:srgbClr val="9999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6" name="Title Text"/>
          <p:cNvSpPr/>
          <p:nvPr>
            <p:ph type="title"/>
          </p:nvPr>
        </p:nvSpPr>
        <p:spPr>
          <a:xfrm>
            <a:off x="457200" y="-17463"/>
            <a:ext cx="8228014" cy="1433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/>
          <p:nvPr>
            <p:ph type="body" idx="1"/>
          </p:nvPr>
        </p:nvSpPr>
        <p:spPr>
          <a:xfrm>
            <a:off x="457200" y="1600200"/>
            <a:ext cx="8228014" cy="4529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/>
          <p:nvPr>
            <p:ph type="sldNum" sz="quarter" idx="2"/>
          </p:nvPr>
        </p:nvSpPr>
        <p:spPr>
          <a:xfrm>
            <a:off x="8417434" y="6248400"/>
            <a:ext cx="267780" cy="2460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>
            <a:spAutoFit/>
          </a:bodyPr>
          <a:lstStyle>
            <a:lvl1pPr algn="r">
              <a:defRPr sz="10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</p:sldLayoutIdLst>
  <p:transition xmlns:p14="http://schemas.microsoft.com/office/powerpoint/2010/main" spd="med" advClick="1"/>
  <p:txStyles>
    <p:titleStyle>
      <a:lvl1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1pPr>
      <a:lvl2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2pPr>
      <a:lvl3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3pPr>
      <a:lvl4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4pPr>
      <a:lvl5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5pPr>
      <a:lvl6pPr marL="0" marR="0" indent="22860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6pPr>
      <a:lvl7pPr marL="0" marR="0" indent="27432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7pPr>
      <a:lvl8pPr marL="0" marR="0" indent="32004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8pPr>
      <a:lvl9pPr marL="0" marR="0" indent="36576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342900" marR="0" indent="1143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342900" marR="0" indent="5715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342900" marR="0" indent="10287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342900" marR="0" indent="14859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342900" marR="0" indent="19431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42900" marR="0" indent="24003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42900" marR="0" indent="28575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42900" marR="0" indent="33147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22860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27432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32004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36576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Rectangle 1"/>
          <p:cNvSpPr/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5800"/>
            </a:lvl1pPr>
          </a:lstStyle>
          <a:p>
            <a:pPr/>
            <a:r>
              <a:t>Introduction to OSPF</a:t>
            </a:r>
          </a:p>
        </p:txBody>
      </p:sp>
      <p:sp>
        <p:nvSpPr>
          <p:cNvPr id="272" name="Rectangle 2"/>
          <p:cNvSpPr/>
          <p:nvPr>
            <p:ph type="body" sz="half" idx="4294967295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/>
          <a:lstStyle/>
          <a:p>
            <a:pPr marL="0" indent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/>
            </a:pPr>
          </a:p>
          <a:p>
            <a:pPr marL="0" indent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/>
            </a:pPr>
            <a:r>
              <a:t>AfNOG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OSPF: How it works</a:t>
            </a:r>
          </a:p>
        </p:txBody>
      </p:sp>
      <p:sp>
        <p:nvSpPr>
          <p:cNvPr id="376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Trade Information using LSAs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LSAs are added to the OSPF database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LSAs are passed on to OSPF neighbours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Each router builds an identical link state database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SPF algorithm run on the database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Forwarding table built from the SPF tree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OSPF: How it works</a:t>
            </a:r>
          </a:p>
        </p:txBody>
      </p:sp>
      <p:sp>
        <p:nvSpPr>
          <p:cNvPr id="379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When change occurs: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Announce the change to all OSPF neighbours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All routers run the SPF algorithm on the revised database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Install any change in the forwarding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Broadcast Networks</a:t>
            </a:r>
          </a:p>
        </p:txBody>
      </p:sp>
      <p:sp>
        <p:nvSpPr>
          <p:cNvPr id="382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1073" indent="-331073" defTabSz="435785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63600" algn="l"/>
                <a:tab pos="1752600" algn="l"/>
                <a:tab pos="2641600" algn="l"/>
                <a:tab pos="3530600" algn="l"/>
                <a:tab pos="4419600" algn="l"/>
                <a:tab pos="5308600" algn="l"/>
                <a:tab pos="6184900" algn="l"/>
                <a:tab pos="7073900" algn="l"/>
                <a:tab pos="7962900" algn="l"/>
                <a:tab pos="8851900" algn="l"/>
                <a:tab pos="9740900" algn="l"/>
              </a:tabLst>
              <a:defRPr sz="2716"/>
            </a:pPr>
            <a:r>
              <a:t>These are network technologies such as Ethernet and FDDI</a:t>
            </a:r>
          </a:p>
          <a:p>
            <a:pPr marL="331073" indent="-331073" defTabSz="435785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63600" algn="l"/>
                <a:tab pos="1752600" algn="l"/>
                <a:tab pos="2641600" algn="l"/>
                <a:tab pos="3530600" algn="l"/>
                <a:tab pos="4419600" algn="l"/>
                <a:tab pos="5308600" algn="l"/>
                <a:tab pos="6184900" algn="l"/>
                <a:tab pos="7073900" algn="l"/>
                <a:tab pos="7962900" algn="l"/>
                <a:tab pos="8851900" algn="l"/>
                <a:tab pos="9740900" algn="l"/>
              </a:tabLst>
              <a:defRPr sz="2716"/>
            </a:pPr>
            <a:r>
              <a:t>Introduces Designated and Backup Designated routers (DR and BDR)</a:t>
            </a:r>
          </a:p>
          <a:p>
            <a:pPr lvl="1" marL="719122" indent="-275638" defTabSz="435785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63600" algn="l"/>
                <a:tab pos="1752600" algn="l"/>
                <a:tab pos="2641600" algn="l"/>
                <a:tab pos="3530600" algn="l"/>
                <a:tab pos="4419600" algn="l"/>
                <a:tab pos="5308600" algn="l"/>
                <a:tab pos="6184900" algn="l"/>
                <a:tab pos="7073900" algn="l"/>
                <a:tab pos="7962900" algn="l"/>
                <a:tab pos="8851900" algn="l"/>
                <a:tab pos="9740900" algn="l"/>
              </a:tabLst>
              <a:defRPr sz="2328"/>
            </a:pPr>
            <a:r>
              <a:t>Only DR and BDR form full adjacencies with other routers</a:t>
            </a:r>
          </a:p>
          <a:p>
            <a:pPr lvl="1" marL="719122" indent="-275638" defTabSz="435785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63600" algn="l"/>
                <a:tab pos="1752600" algn="l"/>
                <a:tab pos="2641600" algn="l"/>
                <a:tab pos="3530600" algn="l"/>
                <a:tab pos="4419600" algn="l"/>
                <a:tab pos="5308600" algn="l"/>
                <a:tab pos="6184900" algn="l"/>
                <a:tab pos="7073900" algn="l"/>
                <a:tab pos="7962900" algn="l"/>
                <a:tab pos="8851900" algn="l"/>
                <a:tab pos="9740900" algn="l"/>
              </a:tabLst>
              <a:defRPr sz="2328"/>
            </a:pPr>
            <a:r>
              <a:t>The remaining routers remain in a </a:t>
            </a:r>
            <a:r>
              <a:t>“</a:t>
            </a:r>
            <a:r>
              <a:t>2-way</a:t>
            </a:r>
            <a:r>
              <a:t>”</a:t>
            </a:r>
            <a:r>
              <a:t> state with each other</a:t>
            </a:r>
          </a:p>
          <a:p>
            <a:pPr lvl="2" marL="1107170" indent="-220202" defTabSz="435785">
              <a:lnSpc>
                <a:spcPct val="90000"/>
              </a:lnSpc>
              <a:spcBef>
                <a:spcPts val="400"/>
              </a:spcBef>
              <a:buClr>
                <a:srgbClr val="99CC00"/>
              </a:buClr>
              <a:buSzPct val="65000"/>
              <a:buChar char=""/>
              <a:tabLst>
                <a:tab pos="863600" algn="l"/>
                <a:tab pos="1752600" algn="l"/>
                <a:tab pos="2641600" algn="l"/>
                <a:tab pos="3530600" algn="l"/>
                <a:tab pos="4419600" algn="l"/>
                <a:tab pos="5308600" algn="l"/>
                <a:tab pos="6184900" algn="l"/>
                <a:tab pos="7073900" algn="l"/>
                <a:tab pos="7962900" algn="l"/>
                <a:tab pos="8851900" algn="l"/>
                <a:tab pos="9740900" algn="l"/>
              </a:tabLst>
              <a:defRPr sz="1940"/>
            </a:pPr>
            <a:r>
              <a:t>If they were adjacent, we</a:t>
            </a:r>
            <a:r>
              <a:t>’</a:t>
            </a:r>
            <a:r>
              <a:t>d have n-squared scaling problem</a:t>
            </a:r>
          </a:p>
          <a:p>
            <a:pPr lvl="1" marL="719122" indent="-275638" defTabSz="435785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63600" algn="l"/>
                <a:tab pos="1752600" algn="l"/>
                <a:tab pos="2641600" algn="l"/>
                <a:tab pos="3530600" algn="l"/>
                <a:tab pos="4419600" algn="l"/>
                <a:tab pos="5308600" algn="l"/>
                <a:tab pos="6184900" algn="l"/>
                <a:tab pos="7073900" algn="l"/>
                <a:tab pos="7962900" algn="l"/>
                <a:tab pos="8851900" algn="l"/>
                <a:tab pos="9740900" algn="l"/>
              </a:tabLst>
              <a:defRPr sz="2328"/>
            </a:pPr>
            <a:r>
              <a:t>If DR or BDR </a:t>
            </a:r>
            <a:r>
              <a:t>“</a:t>
            </a:r>
            <a:r>
              <a:t>disappear</a:t>
            </a:r>
            <a:r>
              <a:t>”</a:t>
            </a:r>
            <a:r>
              <a:t>, re-election of missing router takes place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Designated Router</a:t>
            </a:r>
          </a:p>
        </p:txBody>
      </p:sp>
      <p:sp>
        <p:nvSpPr>
          <p:cNvPr id="385" name="Rectangle 2"/>
          <p:cNvSpPr/>
          <p:nvPr>
            <p:ph type="body" sz="quarter" idx="1"/>
          </p:nvPr>
        </p:nvSpPr>
        <p:spPr>
          <a:xfrm>
            <a:off x="457199" y="1600200"/>
            <a:ext cx="8107365" cy="1470025"/>
          </a:xfrm>
          <a:prstGeom prst="rect">
            <a:avLst/>
          </a:prstGeom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100"/>
            </a:pPr>
            <a:r>
              <a:t>One per multi-access network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Generates network link advertisements for the multi-access network</a:t>
            </a:r>
            <a:endParaRPr sz="2400"/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Speeds database synchronisation</a:t>
            </a:r>
          </a:p>
        </p:txBody>
      </p:sp>
      <p:grpSp>
        <p:nvGrpSpPr>
          <p:cNvPr id="401" name="Group 3"/>
          <p:cNvGrpSpPr/>
          <p:nvPr/>
        </p:nvGrpSpPr>
        <p:grpSpPr>
          <a:xfrm>
            <a:off x="1250941" y="3457575"/>
            <a:ext cx="6721487" cy="3392406"/>
            <a:chOff x="0" y="0"/>
            <a:chExt cx="6721485" cy="3392405"/>
          </a:xfrm>
        </p:grpSpPr>
        <p:grpSp>
          <p:nvGrpSpPr>
            <p:cNvPr id="390" name="Group 4"/>
            <p:cNvGrpSpPr/>
            <p:nvPr/>
          </p:nvGrpSpPr>
          <p:grpSpPr>
            <a:xfrm>
              <a:off x="712796" y="941387"/>
              <a:ext cx="4891088" cy="1785938"/>
              <a:chOff x="0" y="0"/>
              <a:chExt cx="4891086" cy="1785937"/>
            </a:xfrm>
          </p:grpSpPr>
          <p:sp>
            <p:nvSpPr>
              <p:cNvPr id="386" name="Line 5"/>
              <p:cNvSpPr/>
              <p:nvPr/>
            </p:nvSpPr>
            <p:spPr>
              <a:xfrm>
                <a:off x="0" y="0"/>
                <a:ext cx="1588" cy="1785938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87" name="Line 6"/>
              <p:cNvSpPr/>
              <p:nvPr/>
            </p:nvSpPr>
            <p:spPr>
              <a:xfrm>
                <a:off x="1579562" y="0"/>
                <a:ext cx="1588" cy="1785938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88" name="Line 7"/>
              <p:cNvSpPr/>
              <p:nvPr/>
            </p:nvSpPr>
            <p:spPr>
              <a:xfrm>
                <a:off x="3233736" y="-1"/>
                <a:ext cx="1588" cy="1785939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89" name="Line 8"/>
              <p:cNvSpPr/>
              <p:nvPr/>
            </p:nvSpPr>
            <p:spPr>
              <a:xfrm>
                <a:off x="4889499" y="-1"/>
                <a:ext cx="1588" cy="1785939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391" name="Picture 9" descr="Picture 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9221" y="1422400"/>
              <a:ext cx="1287464" cy="90487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2" name="Picture 10" descr="Picture 10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627196" y="1422400"/>
              <a:ext cx="1289051" cy="90487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3" name="Picture 11" descr="Picture 1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281371" y="1422400"/>
              <a:ext cx="1289051" cy="90487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4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938721" y="1422400"/>
              <a:ext cx="1290638" cy="90487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5" name="Line 13"/>
            <p:cNvSpPr/>
            <p:nvPr/>
          </p:nvSpPr>
          <p:spPr>
            <a:xfrm>
              <a:off x="185746" y="941387"/>
              <a:ext cx="6018212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6" name="Line 14"/>
            <p:cNvSpPr/>
            <p:nvPr/>
          </p:nvSpPr>
          <p:spPr>
            <a:xfrm>
              <a:off x="185746" y="2727325"/>
              <a:ext cx="6018212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7" name="Rectangle 15"/>
            <p:cNvSpPr/>
            <p:nvPr/>
          </p:nvSpPr>
          <p:spPr>
            <a:xfrm>
              <a:off x="0" y="2752725"/>
              <a:ext cx="1492268" cy="639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360" tIns="63360" rIns="63360" bIns="63360" numCol="1" anchor="t">
              <a:spAutoFit/>
            </a:bodyPr>
            <a:lstStyle/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Designated 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Router</a:t>
              </a:r>
            </a:p>
          </p:txBody>
        </p:sp>
        <p:sp>
          <p:nvSpPr>
            <p:cNvPr id="398" name="Rectangle 16"/>
            <p:cNvSpPr/>
            <p:nvPr/>
          </p:nvSpPr>
          <p:spPr>
            <a:xfrm>
              <a:off x="1549399" y="288925"/>
              <a:ext cx="1492269" cy="639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360" tIns="63360" rIns="63360" bIns="63360" numCol="1" anchor="t">
              <a:spAutoFit/>
            </a:bodyPr>
            <a:lstStyle/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Designated 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Router</a:t>
              </a:r>
            </a:p>
          </p:txBody>
        </p:sp>
        <p:sp>
          <p:nvSpPr>
            <p:cNvPr id="399" name="Rectangle 17"/>
            <p:cNvSpPr/>
            <p:nvPr/>
          </p:nvSpPr>
          <p:spPr>
            <a:xfrm>
              <a:off x="4549780" y="2752725"/>
              <a:ext cx="2171706" cy="639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360" tIns="63360" rIns="63360" bIns="63360" numCol="1" anchor="t">
              <a:spAutoFit/>
            </a:bodyPr>
            <a:lstStyle/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Backup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Designated Router</a:t>
              </a:r>
            </a:p>
          </p:txBody>
        </p:sp>
        <p:sp>
          <p:nvSpPr>
            <p:cNvPr id="400" name="Rectangle 18"/>
            <p:cNvSpPr/>
            <p:nvPr/>
          </p:nvSpPr>
          <p:spPr>
            <a:xfrm>
              <a:off x="3200399" y="0"/>
              <a:ext cx="1492269" cy="8934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360" tIns="63360" rIns="63360" bIns="63360" numCol="1" anchor="t">
              <a:spAutoFit/>
            </a:bodyPr>
            <a:lstStyle/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Backup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Designated 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lnSpc>
                  <a:spcPct val="9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Router</a:t>
              </a:r>
            </a:p>
          </p:txBody>
        </p:sp>
      </p:grpSp>
      <p:sp>
        <p:nvSpPr>
          <p:cNvPr id="402" name="Text Box 19"/>
          <p:cNvSpPr/>
          <p:nvPr/>
        </p:nvSpPr>
        <p:spPr>
          <a:xfrm rot="10800000">
            <a:off x="539750" y="5214143"/>
            <a:ext cx="8229600" cy="12701"/>
          </a:xfrm>
          <a:prstGeom prst="rect">
            <a:avLst/>
          </a:prstGeom>
          <a:ln w="36000">
            <a:solidFill>
              <a:srgbClr val="000080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403" name="Rectangle 21"/>
          <p:cNvSpPr/>
          <p:nvPr/>
        </p:nvSpPr>
        <p:spPr>
          <a:xfrm>
            <a:off x="814048" y="4319587"/>
            <a:ext cx="711879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lnSpc>
                <a:spcPct val="95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Vlan1</a:t>
            </a:r>
          </a:p>
        </p:txBody>
      </p:sp>
      <p:sp>
        <p:nvSpPr>
          <p:cNvPr id="404" name="Rectangle 22"/>
          <p:cNvSpPr/>
          <p:nvPr/>
        </p:nvSpPr>
        <p:spPr>
          <a:xfrm>
            <a:off x="8014948" y="5940424"/>
            <a:ext cx="711879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lnSpc>
                <a:spcPct val="95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Vlan2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Designated Router</a:t>
            </a:r>
          </a:p>
        </p:txBody>
      </p:sp>
      <p:sp>
        <p:nvSpPr>
          <p:cNvPr id="407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All routers are adjacent to the DR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All routers are adjacent to the BDR also</a:t>
            </a:r>
            <a:endParaRPr sz="2400"/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All routers exchange routing information with DR (..)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All routers exchange routing information with the BDR</a:t>
            </a:r>
            <a:endParaRPr sz="2400"/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DR updates the database of all its neighbours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BDR updates the database of all its neighbours</a:t>
            </a:r>
            <a:endParaRPr sz="2400"/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This scales! </a:t>
            </a:r>
            <a:r>
              <a:rPr i="1"/>
              <a:t>2n</a:t>
            </a:r>
            <a:r>
              <a:t> problem rather than having an </a:t>
            </a:r>
            <a:r>
              <a:rPr i="1"/>
              <a:t>n-squared</a:t>
            </a:r>
            <a:r>
              <a:t> problem.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Designated Router</a:t>
            </a:r>
          </a:p>
        </p:txBody>
      </p:sp>
      <p:sp>
        <p:nvSpPr>
          <p:cNvPr id="410" name="Rectangle 2"/>
          <p:cNvSpPr/>
          <p:nvPr>
            <p:ph type="body" sz="half" idx="1"/>
          </p:nvPr>
        </p:nvSpPr>
        <p:spPr>
          <a:xfrm>
            <a:off x="457200" y="4495800"/>
            <a:ext cx="8229600" cy="16351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Adjacencies only formed with DR and BDR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LSAs propagate along the adjacencies</a:t>
            </a:r>
          </a:p>
        </p:txBody>
      </p:sp>
      <p:sp>
        <p:nvSpPr>
          <p:cNvPr id="411" name="Line 3"/>
          <p:cNvSpPr/>
          <p:nvPr/>
        </p:nvSpPr>
        <p:spPr>
          <a:xfrm flipH="1">
            <a:off x="2544763" y="2968625"/>
            <a:ext cx="3714751" cy="1589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412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60987" y="1914525"/>
            <a:ext cx="858838" cy="582613"/>
          </a:xfrm>
          <a:prstGeom prst="rect">
            <a:avLst/>
          </a:prstGeom>
          <a:ln w="12700">
            <a:miter lim="400000"/>
          </a:ln>
        </p:spPr>
      </p:pic>
      <p:pic>
        <p:nvPicPr>
          <p:cNvPr id="413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84450" y="3408362"/>
            <a:ext cx="858838" cy="5810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35600" y="3408362"/>
            <a:ext cx="858838" cy="5810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15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84450" y="1914525"/>
            <a:ext cx="858838" cy="582613"/>
          </a:xfrm>
          <a:prstGeom prst="rect">
            <a:avLst/>
          </a:prstGeom>
          <a:ln w="12700">
            <a:miter lim="400000"/>
          </a:ln>
        </p:spPr>
      </p:pic>
      <p:sp>
        <p:nvSpPr>
          <p:cNvPr id="416" name="Rectangle 8"/>
          <p:cNvSpPr/>
          <p:nvPr/>
        </p:nvSpPr>
        <p:spPr>
          <a:xfrm>
            <a:off x="2808109" y="3963987"/>
            <a:ext cx="432157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DR</a:t>
            </a:r>
          </a:p>
        </p:txBody>
      </p:sp>
      <p:sp>
        <p:nvSpPr>
          <p:cNvPr id="417" name="Rectangle 9"/>
          <p:cNvSpPr/>
          <p:nvPr/>
        </p:nvSpPr>
        <p:spPr>
          <a:xfrm>
            <a:off x="5568778" y="3963987"/>
            <a:ext cx="597244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BDR</a:t>
            </a:r>
          </a:p>
        </p:txBody>
      </p:sp>
      <p:sp>
        <p:nvSpPr>
          <p:cNvPr id="418" name="Line 10"/>
          <p:cNvSpPr/>
          <p:nvPr/>
        </p:nvSpPr>
        <p:spPr>
          <a:xfrm flipV="1">
            <a:off x="2994025" y="2457449"/>
            <a:ext cx="1589" cy="1020764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9" name="Line 11"/>
          <p:cNvSpPr/>
          <p:nvPr/>
        </p:nvSpPr>
        <p:spPr>
          <a:xfrm flipV="1">
            <a:off x="5848350" y="2457449"/>
            <a:ext cx="1589" cy="1020764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20" name="Line 12"/>
          <p:cNvSpPr/>
          <p:nvPr/>
        </p:nvSpPr>
        <p:spPr>
          <a:xfrm>
            <a:off x="3521074" y="3560762"/>
            <a:ext cx="1801814" cy="1588"/>
          </a:xfrm>
          <a:prstGeom prst="line">
            <a:avLst/>
          </a:prstGeom>
          <a:ln w="25560">
            <a:solidFill>
              <a:srgbClr val="000000"/>
            </a:solidFill>
            <a:miter/>
            <a:headEnd type="triangle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21" name="Line 13"/>
          <p:cNvSpPr/>
          <p:nvPr/>
        </p:nvSpPr>
        <p:spPr>
          <a:xfrm flipV="1">
            <a:off x="3521074" y="2543174"/>
            <a:ext cx="1801814" cy="849314"/>
          </a:xfrm>
          <a:prstGeom prst="line">
            <a:avLst/>
          </a:prstGeom>
          <a:ln w="25560">
            <a:solidFill>
              <a:srgbClr val="000000"/>
            </a:solidFill>
            <a:miter/>
            <a:headEnd type="triangle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22" name="Line 14"/>
          <p:cNvSpPr/>
          <p:nvPr/>
        </p:nvSpPr>
        <p:spPr>
          <a:xfrm flipH="1" flipV="1">
            <a:off x="3519488" y="2543174"/>
            <a:ext cx="1804987" cy="849314"/>
          </a:xfrm>
          <a:prstGeom prst="line">
            <a:avLst/>
          </a:prstGeom>
          <a:ln w="25560">
            <a:solidFill>
              <a:srgbClr val="000000"/>
            </a:solidFill>
            <a:prstDash val="lgDash"/>
            <a:miter/>
            <a:headEnd type="triangle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23" name="Line 15"/>
          <p:cNvSpPr/>
          <p:nvPr/>
        </p:nvSpPr>
        <p:spPr>
          <a:xfrm>
            <a:off x="3294062" y="2459038"/>
            <a:ext cx="1588" cy="931863"/>
          </a:xfrm>
          <a:prstGeom prst="line">
            <a:avLst/>
          </a:prstGeom>
          <a:ln w="25560">
            <a:solidFill>
              <a:srgbClr val="000000"/>
            </a:solidFill>
            <a:miter/>
            <a:headEnd type="triangle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24" name="Line 16"/>
          <p:cNvSpPr/>
          <p:nvPr/>
        </p:nvSpPr>
        <p:spPr>
          <a:xfrm>
            <a:off x="5472112" y="2459038"/>
            <a:ext cx="1588" cy="931863"/>
          </a:xfrm>
          <a:prstGeom prst="line">
            <a:avLst/>
          </a:prstGeom>
          <a:ln w="25560">
            <a:solidFill>
              <a:srgbClr val="000000"/>
            </a:solidFill>
            <a:prstDash val="lgDash"/>
            <a:miter/>
            <a:headEnd type="triangle"/>
            <a:tail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Designated Router Priority</a:t>
            </a:r>
          </a:p>
        </p:txBody>
      </p:sp>
      <p:sp>
        <p:nvSpPr>
          <p:cNvPr id="427" name="Rectangle 2"/>
          <p:cNvSpPr/>
          <p:nvPr>
            <p:ph type="body" sz="half" idx="1"/>
          </p:nvPr>
        </p:nvSpPr>
        <p:spPr>
          <a:xfrm>
            <a:off x="457200" y="1600200"/>
            <a:ext cx="8229600" cy="2476500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Determined by interface priority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Otherwise by highest router ID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(For Cisco IOS, this is address of loopback interface, otherwise highest IP address on router)</a:t>
            </a:r>
          </a:p>
        </p:txBody>
      </p:sp>
      <p:sp>
        <p:nvSpPr>
          <p:cNvPr id="428" name="Line 4"/>
          <p:cNvSpPr/>
          <p:nvPr/>
        </p:nvSpPr>
        <p:spPr>
          <a:xfrm>
            <a:off x="7118350" y="4341812"/>
            <a:ext cx="3176" cy="65563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29" name="Line 5"/>
          <p:cNvSpPr/>
          <p:nvPr/>
        </p:nvSpPr>
        <p:spPr>
          <a:xfrm>
            <a:off x="1265237" y="4395787"/>
            <a:ext cx="1588" cy="1778001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43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84937" y="4843462"/>
            <a:ext cx="1287463" cy="900113"/>
          </a:xfrm>
          <a:prstGeom prst="rect">
            <a:avLst/>
          </a:prstGeom>
          <a:ln w="12700">
            <a:miter lim="400000"/>
          </a:ln>
        </p:spPr>
      </p:pic>
      <p:sp>
        <p:nvSpPr>
          <p:cNvPr id="431" name="Line 7"/>
          <p:cNvSpPr/>
          <p:nvPr/>
        </p:nvSpPr>
        <p:spPr>
          <a:xfrm>
            <a:off x="1741488" y="4364037"/>
            <a:ext cx="6005513" cy="158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32" name="Line 8"/>
          <p:cNvSpPr/>
          <p:nvPr/>
        </p:nvSpPr>
        <p:spPr>
          <a:xfrm>
            <a:off x="1270000" y="5264150"/>
            <a:ext cx="954089" cy="3176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33" name="Rectangle 9"/>
          <p:cNvSpPr/>
          <p:nvPr/>
        </p:nvSpPr>
        <p:spPr>
          <a:xfrm>
            <a:off x="643771" y="6249987"/>
            <a:ext cx="1309609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lnSpc>
                <a:spcPct val="95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144.254.3.5</a:t>
            </a:r>
          </a:p>
        </p:txBody>
      </p:sp>
      <p:sp>
        <p:nvSpPr>
          <p:cNvPr id="434" name="Rectangle 10"/>
          <p:cNvSpPr/>
          <p:nvPr/>
        </p:nvSpPr>
        <p:spPr>
          <a:xfrm>
            <a:off x="5782353" y="5654675"/>
            <a:ext cx="2954569" cy="348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lnSpc>
                <a:spcPct val="95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R2 Router ID = 131.108.3.3</a:t>
            </a:r>
          </a:p>
        </p:txBody>
      </p:sp>
      <p:sp>
        <p:nvSpPr>
          <p:cNvPr id="435" name="Line 11"/>
          <p:cNvSpPr/>
          <p:nvPr/>
        </p:nvSpPr>
        <p:spPr>
          <a:xfrm>
            <a:off x="2195513" y="4360862"/>
            <a:ext cx="3176" cy="657226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436" name="Picture 12" descr="Pictur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3375" y="4843462"/>
            <a:ext cx="1287463" cy="900113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Rectangle 13"/>
          <p:cNvSpPr/>
          <p:nvPr/>
        </p:nvSpPr>
        <p:spPr>
          <a:xfrm>
            <a:off x="2269371" y="4456112"/>
            <a:ext cx="1309609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lnSpc>
                <a:spcPct val="95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131.108.3.2</a:t>
            </a:r>
          </a:p>
        </p:txBody>
      </p:sp>
      <p:sp>
        <p:nvSpPr>
          <p:cNvPr id="438" name="Rectangle 14"/>
          <p:cNvSpPr/>
          <p:nvPr/>
        </p:nvSpPr>
        <p:spPr>
          <a:xfrm>
            <a:off x="5395158" y="4514850"/>
            <a:ext cx="1309609" cy="348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lnSpc>
                <a:spcPct val="95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131.108.3.3</a:t>
            </a:r>
          </a:p>
        </p:txBody>
      </p:sp>
      <p:sp>
        <p:nvSpPr>
          <p:cNvPr id="439" name="Rectangle 15"/>
          <p:cNvSpPr/>
          <p:nvPr/>
        </p:nvSpPr>
        <p:spPr>
          <a:xfrm>
            <a:off x="1604962" y="5683249"/>
            <a:ext cx="2954570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R1 Router ID = 144.254.3.5</a:t>
            </a:r>
          </a:p>
        </p:txBody>
      </p:sp>
      <p:sp>
        <p:nvSpPr>
          <p:cNvPr id="440" name="Rectangle 16"/>
          <p:cNvSpPr/>
          <p:nvPr/>
        </p:nvSpPr>
        <p:spPr>
          <a:xfrm>
            <a:off x="3708400" y="5168899"/>
            <a:ext cx="432156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DR</a:t>
            </a:r>
          </a:p>
        </p:txBody>
      </p:sp>
      <p:sp>
        <p:nvSpPr>
          <p:cNvPr id="441" name="Line 17"/>
          <p:cNvSpPr/>
          <p:nvPr/>
        </p:nvSpPr>
        <p:spPr>
          <a:xfrm flipV="1">
            <a:off x="2949575" y="5300662"/>
            <a:ext cx="695326" cy="4763"/>
          </a:xfrm>
          <a:prstGeom prst="line">
            <a:avLst/>
          </a:prstGeom>
          <a:ln w="25560">
            <a:solidFill>
              <a:srgbClr val="999900"/>
            </a:solidFill>
            <a:miter/>
            <a:head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More Advanced OSPF</a:t>
            </a:r>
          </a:p>
        </p:txBody>
      </p:sp>
      <p:sp>
        <p:nvSpPr>
          <p:cNvPr id="444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OSPF Areas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Router Classification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OSPF route types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Route authentication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Equal cost multipath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 Areas</a:t>
            </a:r>
          </a:p>
        </p:txBody>
      </p:sp>
      <p:sp>
        <p:nvSpPr>
          <p:cNvPr id="447" name="Rectangle 2"/>
          <p:cNvSpPr/>
          <p:nvPr>
            <p:ph type="body" sz="half" idx="1"/>
          </p:nvPr>
        </p:nvSpPr>
        <p:spPr>
          <a:xfrm>
            <a:off x="304800" y="2209800"/>
            <a:ext cx="3770313" cy="4114800"/>
          </a:xfrm>
          <a:prstGeom prst="rect">
            <a:avLst/>
          </a:prstGeom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Group of contiguous hosts and networks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Per area topological database</a:t>
            </a:r>
          </a:p>
          <a:p>
            <a:pPr lvl="1" marL="741362" indent="-284162">
              <a:lnSpc>
                <a:spcPct val="90000"/>
              </a:lnSpc>
              <a:spcBef>
                <a:spcPts val="4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700"/>
            </a:pPr>
            <a:r>
              <a:t>Invisible outside the area</a:t>
            </a:r>
            <a:endParaRPr sz="2400"/>
          </a:p>
          <a:p>
            <a:pPr lvl="1" marL="741362" indent="-284162">
              <a:lnSpc>
                <a:spcPct val="90000"/>
              </a:lnSpc>
              <a:spcBef>
                <a:spcPts val="4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700"/>
            </a:pPr>
            <a:r>
              <a:t>Reduction in routing traffic</a:t>
            </a:r>
            <a:endParaRPr sz="2400"/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Backbone area contiguous</a:t>
            </a:r>
          </a:p>
          <a:p>
            <a:pPr lvl="1" marL="741362" indent="-284162">
              <a:lnSpc>
                <a:spcPct val="90000"/>
              </a:lnSpc>
              <a:spcBef>
                <a:spcPts val="4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700"/>
            </a:pPr>
            <a:r>
              <a:t>All other areas must be connected to the backbone</a:t>
            </a:r>
            <a:endParaRPr sz="2400"/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Virtual Links</a:t>
            </a:r>
          </a:p>
        </p:txBody>
      </p:sp>
      <p:grpSp>
        <p:nvGrpSpPr>
          <p:cNvPr id="490" name="Group 3"/>
          <p:cNvGrpSpPr/>
          <p:nvPr/>
        </p:nvGrpSpPr>
        <p:grpSpPr>
          <a:xfrm>
            <a:off x="3886199" y="1905000"/>
            <a:ext cx="5091114" cy="4725989"/>
            <a:chOff x="0" y="0"/>
            <a:chExt cx="5091112" cy="4725988"/>
          </a:xfrm>
        </p:grpSpPr>
        <p:sp>
          <p:nvSpPr>
            <p:cNvPr id="448" name="Oval 5"/>
            <p:cNvSpPr/>
            <p:nvPr/>
          </p:nvSpPr>
          <p:spPr>
            <a:xfrm>
              <a:off x="1362075" y="1327149"/>
              <a:ext cx="2365377" cy="1514478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449" name="Oval 6"/>
            <p:cNvSpPr/>
            <p:nvPr/>
          </p:nvSpPr>
          <p:spPr>
            <a:xfrm>
              <a:off x="2478087" y="2513012"/>
              <a:ext cx="1789113" cy="1870077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450" name="Line 7"/>
            <p:cNvSpPr/>
            <p:nvPr/>
          </p:nvSpPr>
          <p:spPr>
            <a:xfrm>
              <a:off x="2852737" y="3697287"/>
              <a:ext cx="1162051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1" name="Line 8"/>
            <p:cNvSpPr/>
            <p:nvPr/>
          </p:nvSpPr>
          <p:spPr>
            <a:xfrm flipV="1">
              <a:off x="2982912" y="3360737"/>
              <a:ext cx="1588" cy="333376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2" name="Line 9"/>
            <p:cNvSpPr/>
            <p:nvPr/>
          </p:nvSpPr>
          <p:spPr>
            <a:xfrm flipV="1">
              <a:off x="3455987" y="3702049"/>
              <a:ext cx="1588" cy="333376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3" name="Line 10"/>
            <p:cNvSpPr/>
            <p:nvPr/>
          </p:nvSpPr>
          <p:spPr>
            <a:xfrm flipV="1">
              <a:off x="3884612" y="3360737"/>
              <a:ext cx="1588" cy="333376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54" name="Picture 11" descr="Picture 1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590925" y="3090862"/>
              <a:ext cx="630238" cy="4397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5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614612" y="3090862"/>
              <a:ext cx="630239" cy="4397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6" name="Picture 13" descr="Picture 13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140075" y="3814762"/>
              <a:ext cx="631826" cy="4397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7" name="Rectangle 14"/>
            <p:cNvSpPr/>
            <p:nvPr/>
          </p:nvSpPr>
          <p:spPr>
            <a:xfrm>
              <a:off x="2483096" y="3687762"/>
              <a:ext cx="799608" cy="387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2800" tIns="82800" rIns="82800" bIns="8280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Area 1</a:t>
              </a:r>
            </a:p>
          </p:txBody>
        </p:sp>
        <p:sp>
          <p:nvSpPr>
            <p:cNvPr id="458" name="Oval 15"/>
            <p:cNvSpPr/>
            <p:nvPr/>
          </p:nvSpPr>
          <p:spPr>
            <a:xfrm>
              <a:off x="600075" y="2855912"/>
              <a:ext cx="1789113" cy="1870077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459" name="Line 16"/>
            <p:cNvSpPr/>
            <p:nvPr/>
          </p:nvSpPr>
          <p:spPr>
            <a:xfrm>
              <a:off x="962025" y="3952874"/>
              <a:ext cx="1176338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462" name="Group 17"/>
            <p:cNvGrpSpPr/>
            <p:nvPr/>
          </p:nvGrpSpPr>
          <p:grpSpPr>
            <a:xfrm>
              <a:off x="1639887" y="3432174"/>
              <a:ext cx="630239" cy="515939"/>
              <a:chOff x="0" y="0"/>
              <a:chExt cx="630237" cy="515937"/>
            </a:xfrm>
          </p:grpSpPr>
          <p:sp>
            <p:nvSpPr>
              <p:cNvPr id="460" name="Line 18"/>
              <p:cNvSpPr/>
              <p:nvPr/>
            </p:nvSpPr>
            <p:spPr>
              <a:xfrm flipV="1">
                <a:off x="314324" y="182562"/>
                <a:ext cx="1589" cy="333376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461" name="Picture 19" descr="Picture 19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0"/>
                <a:ext cx="630238" cy="43973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465" name="Group 20"/>
            <p:cNvGrpSpPr/>
            <p:nvPr/>
          </p:nvGrpSpPr>
          <p:grpSpPr>
            <a:xfrm>
              <a:off x="815975" y="3432174"/>
              <a:ext cx="630238" cy="515939"/>
              <a:chOff x="0" y="0"/>
              <a:chExt cx="630237" cy="515937"/>
            </a:xfrm>
          </p:grpSpPr>
          <p:sp>
            <p:nvSpPr>
              <p:cNvPr id="463" name="Line 21"/>
              <p:cNvSpPr/>
              <p:nvPr/>
            </p:nvSpPr>
            <p:spPr>
              <a:xfrm flipV="1">
                <a:off x="312737" y="182562"/>
                <a:ext cx="1588" cy="333376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464" name="Picture 22" descr="Picture 22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0"/>
                <a:ext cx="630238" cy="43973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468" name="Group 23"/>
            <p:cNvGrpSpPr/>
            <p:nvPr/>
          </p:nvGrpSpPr>
          <p:grpSpPr>
            <a:xfrm>
              <a:off x="1263650" y="3957637"/>
              <a:ext cx="628651" cy="552451"/>
              <a:chOff x="0" y="0"/>
              <a:chExt cx="628650" cy="552450"/>
            </a:xfrm>
          </p:grpSpPr>
          <p:sp>
            <p:nvSpPr>
              <p:cNvPr id="466" name="Line 24"/>
              <p:cNvSpPr/>
              <p:nvPr/>
            </p:nvSpPr>
            <p:spPr>
              <a:xfrm flipV="1">
                <a:off x="314324" y="0"/>
                <a:ext cx="1589" cy="333376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467" name="Picture 25" descr="Picture 25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112712"/>
                <a:ext cx="628650" cy="4397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469" name="Rectangle 26"/>
            <p:cNvSpPr/>
            <p:nvPr/>
          </p:nvSpPr>
          <p:spPr>
            <a:xfrm>
              <a:off x="608258" y="3941762"/>
              <a:ext cx="799609" cy="387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2800" tIns="82800" rIns="82800" bIns="8280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Area 4</a:t>
              </a:r>
            </a:p>
          </p:txBody>
        </p:sp>
        <p:sp>
          <p:nvSpPr>
            <p:cNvPr id="470" name="Line 27"/>
            <p:cNvSpPr/>
            <p:nvPr/>
          </p:nvSpPr>
          <p:spPr>
            <a:xfrm flipH="1">
              <a:off x="2686050" y="2597149"/>
              <a:ext cx="452438" cy="511176"/>
            </a:xfrm>
            <a:prstGeom prst="line">
              <a:avLst/>
            </a:prstGeom>
            <a:noFill/>
            <a:ln w="25560" cap="flat">
              <a:solidFill>
                <a:srgbClr val="000000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1" name="Line 35"/>
            <p:cNvSpPr/>
            <p:nvPr/>
          </p:nvSpPr>
          <p:spPr>
            <a:xfrm flipV="1">
              <a:off x="1555750" y="1314450"/>
              <a:ext cx="1588" cy="3317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72" name="Picture 36" descr="Picture 3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140075" y="2324099"/>
              <a:ext cx="631826" cy="4397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3" name="Picture 37" descr="Picture 37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140075" y="1471612"/>
              <a:ext cx="631826" cy="4397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4" name="Picture 38" descr="Picture 38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63650" y="1471612"/>
              <a:ext cx="630238" cy="4397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5" name="Picture 39" descr="Picture 3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63650" y="2324099"/>
              <a:ext cx="630238" cy="4397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76" name="Line 40"/>
            <p:cNvSpPr/>
            <p:nvPr/>
          </p:nvSpPr>
          <p:spPr>
            <a:xfrm>
              <a:off x="527050" y="1311274"/>
              <a:ext cx="1162051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7" name="Rectangle 41"/>
            <p:cNvSpPr/>
            <p:nvPr/>
          </p:nvSpPr>
          <p:spPr>
            <a:xfrm>
              <a:off x="1721244" y="1917699"/>
              <a:ext cx="1650212" cy="6161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2800" tIns="82800" rIns="82800" bIns="82800" numCol="1" anchor="t">
              <a:spAutoFit/>
            </a:bodyPr>
            <a:lstStyle/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Area 0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Backbone Area</a:t>
              </a:r>
            </a:p>
          </p:txBody>
        </p:sp>
        <p:sp>
          <p:nvSpPr>
            <p:cNvPr id="478" name="Oval 42"/>
            <p:cNvSpPr/>
            <p:nvPr/>
          </p:nvSpPr>
          <p:spPr>
            <a:xfrm>
              <a:off x="0" y="41274"/>
              <a:ext cx="1789113" cy="1871664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grpSp>
          <p:nvGrpSpPr>
            <p:cNvPr id="482" name="Group 43"/>
            <p:cNvGrpSpPr/>
            <p:nvPr/>
          </p:nvGrpSpPr>
          <p:grpSpPr>
            <a:xfrm>
              <a:off x="501650" y="544512"/>
              <a:ext cx="758826" cy="762001"/>
              <a:chOff x="0" y="0"/>
              <a:chExt cx="758825" cy="762000"/>
            </a:xfrm>
          </p:grpSpPr>
          <p:sp>
            <p:nvSpPr>
              <p:cNvPr id="479" name="Line 44"/>
              <p:cNvSpPr/>
              <p:nvPr/>
            </p:nvSpPr>
            <p:spPr>
              <a:xfrm flipV="1">
                <a:off x="379412" y="4762"/>
                <a:ext cx="1588" cy="757239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480" name="Picture 45" descr="Picture 45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65087" y="158750"/>
                <a:ext cx="630238" cy="43973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81" name="Line 46"/>
              <p:cNvSpPr/>
              <p:nvPr/>
            </p:nvSpPr>
            <p:spPr>
              <a:xfrm>
                <a:off x="0" y="-1"/>
                <a:ext cx="758826" cy="1589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483" name="Rectangle 47"/>
            <p:cNvSpPr/>
            <p:nvPr/>
          </p:nvSpPr>
          <p:spPr>
            <a:xfrm>
              <a:off x="455858" y="1379537"/>
              <a:ext cx="799609" cy="387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2800" tIns="82800" rIns="82800" bIns="8280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Area 2</a:t>
              </a:r>
            </a:p>
          </p:txBody>
        </p:sp>
        <p:sp>
          <p:nvSpPr>
            <p:cNvPr id="484" name="Oval 48"/>
            <p:cNvSpPr/>
            <p:nvPr/>
          </p:nvSpPr>
          <p:spPr>
            <a:xfrm>
              <a:off x="3302000" y="0"/>
              <a:ext cx="1789113" cy="1870076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485" name="Rectangle 49"/>
            <p:cNvSpPr/>
            <p:nvPr/>
          </p:nvSpPr>
          <p:spPr>
            <a:xfrm>
              <a:off x="3797546" y="1414462"/>
              <a:ext cx="799608" cy="387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2800" tIns="82800" rIns="82800" bIns="8280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Area 3</a:t>
              </a:r>
            </a:p>
          </p:txBody>
        </p:sp>
        <p:grpSp>
          <p:nvGrpSpPr>
            <p:cNvPr id="489" name="Group 50"/>
            <p:cNvGrpSpPr/>
            <p:nvPr/>
          </p:nvGrpSpPr>
          <p:grpSpPr>
            <a:xfrm>
              <a:off x="3824287" y="539749"/>
              <a:ext cx="760413" cy="762001"/>
              <a:chOff x="0" y="0"/>
              <a:chExt cx="760412" cy="762000"/>
            </a:xfrm>
          </p:grpSpPr>
          <p:sp>
            <p:nvSpPr>
              <p:cNvPr id="486" name="Line 51"/>
              <p:cNvSpPr/>
              <p:nvPr/>
            </p:nvSpPr>
            <p:spPr>
              <a:xfrm flipV="1">
                <a:off x="379412" y="4762"/>
                <a:ext cx="1588" cy="757239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487" name="Picture 52" descr="Picture 52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63500" y="158750"/>
                <a:ext cx="631826" cy="43973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88" name="Line 53"/>
              <p:cNvSpPr/>
              <p:nvPr/>
            </p:nvSpPr>
            <p:spPr>
              <a:xfrm>
                <a:off x="0" y="0"/>
                <a:ext cx="760413" cy="1588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 Areas</a:t>
            </a:r>
          </a:p>
        </p:txBody>
      </p:sp>
      <p:sp>
        <p:nvSpPr>
          <p:cNvPr id="493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lnSpc>
                <a:spcPct val="8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500"/>
            </a:pPr>
            <a:r>
              <a:t>Reduces routing traffic in area 0</a:t>
            </a:r>
          </a:p>
          <a:p>
            <a:pPr marL="341313" indent="-341313">
              <a:lnSpc>
                <a:spcPct val="8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500"/>
            </a:pPr>
            <a:r>
              <a:t>Consider subdividing network into areas</a:t>
            </a:r>
          </a:p>
          <a:p>
            <a:pPr lvl="1" marL="741362" indent="-284162">
              <a:lnSpc>
                <a:spcPct val="8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200"/>
            </a:pPr>
            <a:r>
              <a:t>Once area 0 is more than 30+ routers (though areas with 200+ routers in an area are known to work fine)</a:t>
            </a:r>
          </a:p>
          <a:p>
            <a:pPr lvl="1" marL="741362" indent="-284162">
              <a:lnSpc>
                <a:spcPct val="8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200"/>
            </a:pPr>
            <a:r>
              <a:t>Once area 0 topology starts getting complex</a:t>
            </a:r>
          </a:p>
          <a:p>
            <a:pPr lvl="1" marL="741362" indent="-284162">
              <a:lnSpc>
                <a:spcPct val="8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200"/>
            </a:pPr>
            <a:r>
              <a:t>Less often today but when a group of routers is over an expensive small link e.g vsat</a:t>
            </a:r>
          </a:p>
          <a:p>
            <a:pPr marL="341313" indent="-341313">
              <a:lnSpc>
                <a:spcPct val="8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500"/>
            </a:pPr>
            <a:r>
              <a:t>Area design often mimics typical ISP core network design</a:t>
            </a:r>
          </a:p>
          <a:p>
            <a:pPr marL="341313" indent="-341313">
              <a:lnSpc>
                <a:spcPct val="8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500"/>
            </a:pPr>
            <a:r>
              <a:t>Virtual links are used for “awkward” connectivity topologies (…) </a:t>
            </a:r>
            <a:r>
              <a:rPr>
                <a:solidFill>
                  <a:srgbClr val="FF0000"/>
                </a:solidFill>
              </a:rPr>
              <a:t>please do not use these.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Routing and Forwarding</a:t>
            </a:r>
          </a:p>
        </p:txBody>
      </p:sp>
      <p:sp>
        <p:nvSpPr>
          <p:cNvPr id="275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Routing is not the same as Forwarding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Routing is the building of maps</a:t>
            </a:r>
          </a:p>
          <a:p>
            <a:pPr lvl="1" marL="741362" indent="-284162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Each routing protocol usually has its own routing database</a:t>
            </a:r>
          </a:p>
          <a:p>
            <a:pPr lvl="1" marL="741362" indent="-284162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Routing protocols populate the forwarding table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Forwarding is passing the packet to the next hop device</a:t>
            </a:r>
          </a:p>
          <a:p>
            <a:pPr lvl="1" marL="741362" indent="-284162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Forwarding table contains the best path to the next hop for each prefix</a:t>
            </a:r>
          </a:p>
          <a:p>
            <a:pPr lvl="1" marL="741362" indent="-284162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There is only ONE forwarding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Classification of Routers</a:t>
            </a:r>
          </a:p>
        </p:txBody>
      </p:sp>
      <p:sp>
        <p:nvSpPr>
          <p:cNvPr id="496" name="Rectangle 2"/>
          <p:cNvSpPr/>
          <p:nvPr>
            <p:ph type="body" sz="quarter" idx="1"/>
          </p:nvPr>
        </p:nvSpPr>
        <p:spPr>
          <a:xfrm>
            <a:off x="4772025" y="3910012"/>
            <a:ext cx="3914775" cy="2220913"/>
          </a:xfrm>
          <a:prstGeom prst="rect">
            <a:avLst/>
          </a:prstGeom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Internal Router (IR)</a:t>
            </a:r>
          </a:p>
          <a:p>
            <a:pPr marL="341313" indent="-341313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Area Border Router (ABR)</a:t>
            </a:r>
          </a:p>
          <a:p>
            <a:pPr marL="341313" indent="-341313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Backbone Router (BR)</a:t>
            </a:r>
          </a:p>
          <a:p>
            <a:pPr marL="341313" indent="-341313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Autonomous System Border Router (ASBR)</a:t>
            </a:r>
          </a:p>
        </p:txBody>
      </p:sp>
      <p:grpSp>
        <p:nvGrpSpPr>
          <p:cNvPr id="530" name="Group 3"/>
          <p:cNvGrpSpPr/>
          <p:nvPr/>
        </p:nvGrpSpPr>
        <p:grpSpPr>
          <a:xfrm>
            <a:off x="289260" y="1992313"/>
            <a:ext cx="5803565" cy="4357688"/>
            <a:chOff x="0" y="0"/>
            <a:chExt cx="5803564" cy="4357687"/>
          </a:xfrm>
        </p:grpSpPr>
        <p:sp>
          <p:nvSpPr>
            <p:cNvPr id="497" name="Oval 5"/>
            <p:cNvSpPr/>
            <p:nvPr/>
          </p:nvSpPr>
          <p:spPr>
            <a:xfrm>
              <a:off x="1310939" y="2497137"/>
              <a:ext cx="1789113" cy="1860551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498" name="Line 6"/>
            <p:cNvSpPr/>
            <p:nvPr/>
          </p:nvSpPr>
          <p:spPr>
            <a:xfrm>
              <a:off x="1685589" y="3673475"/>
              <a:ext cx="1162051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9" name="Line 7"/>
            <p:cNvSpPr/>
            <p:nvPr/>
          </p:nvSpPr>
          <p:spPr>
            <a:xfrm flipV="1">
              <a:off x="1815764" y="3336925"/>
              <a:ext cx="1588" cy="3317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0" name="Line 8"/>
            <p:cNvSpPr/>
            <p:nvPr/>
          </p:nvSpPr>
          <p:spPr>
            <a:xfrm flipV="1">
              <a:off x="2287252" y="3676650"/>
              <a:ext cx="1588" cy="3317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1" name="Line 9"/>
            <p:cNvSpPr/>
            <p:nvPr/>
          </p:nvSpPr>
          <p:spPr>
            <a:xfrm flipV="1">
              <a:off x="2717464" y="3336925"/>
              <a:ext cx="1588" cy="3317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02" name="Picture 10" descr="Picture 10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425364" y="3070225"/>
              <a:ext cx="630239" cy="4365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3" name="Picture 11" descr="Picture 1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449052" y="3070225"/>
              <a:ext cx="630238" cy="4365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4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72927" y="3789362"/>
              <a:ext cx="631826" cy="4397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5" name="Line 15"/>
            <p:cNvSpPr/>
            <p:nvPr/>
          </p:nvSpPr>
          <p:spPr>
            <a:xfrm flipV="1">
              <a:off x="2268202" y="1306513"/>
              <a:ext cx="1588" cy="3317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509" name="Group 16"/>
            <p:cNvGrpSpPr/>
            <p:nvPr/>
          </p:nvGrpSpPr>
          <p:grpSpPr>
            <a:xfrm>
              <a:off x="2074527" y="1319212"/>
              <a:ext cx="2409826" cy="1506539"/>
              <a:chOff x="0" y="0"/>
              <a:chExt cx="2409824" cy="1506537"/>
            </a:xfrm>
          </p:grpSpPr>
          <p:sp>
            <p:nvSpPr>
              <p:cNvPr id="506" name="Oval 17"/>
              <p:cNvSpPr/>
              <p:nvPr/>
            </p:nvSpPr>
            <p:spPr>
              <a:xfrm>
                <a:off x="0" y="0"/>
                <a:ext cx="2365376" cy="1506538"/>
              </a:xfrm>
              <a:prstGeom prst="ellipse">
                <a:avLst/>
              </a:prstGeom>
              <a:noFill/>
              <a:ln w="25560" cap="flat">
                <a:solidFill>
                  <a:srgbClr val="666600"/>
                </a:solidFill>
                <a:prstDash val="dash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pic>
            <p:nvPicPr>
              <p:cNvPr id="507" name="Picture 22" descr="Picture 22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777999" y="989012"/>
                <a:ext cx="631826" cy="43815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508" name="Picture 23" descr="Picture 23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777999" y="142874"/>
                <a:ext cx="631826" cy="4365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510" name="Picture 24" descr="Picture 24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76102" y="1462087"/>
              <a:ext cx="630238" cy="4365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11" name="Picture 25" descr="Picture 2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76102" y="2308225"/>
              <a:ext cx="630238" cy="4381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2" name="Line 26"/>
            <p:cNvSpPr/>
            <p:nvPr/>
          </p:nvSpPr>
          <p:spPr>
            <a:xfrm>
              <a:off x="1237914" y="1303337"/>
              <a:ext cx="1162051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3" name="Rectangle 27"/>
            <p:cNvSpPr/>
            <p:nvPr/>
          </p:nvSpPr>
          <p:spPr>
            <a:xfrm>
              <a:off x="3281294" y="2079625"/>
              <a:ext cx="698233" cy="3658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0360" tIns="90360" rIns="90360" bIns="90360" numCol="1" anchor="t">
              <a:spAutoFit/>
            </a:bodyPr>
            <a:lstStyle>
              <a:lvl1pPr algn="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3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Area 0</a:t>
              </a:r>
            </a:p>
          </p:txBody>
        </p:sp>
        <p:sp>
          <p:nvSpPr>
            <p:cNvPr id="514" name="Oval 28"/>
            <p:cNvSpPr/>
            <p:nvPr/>
          </p:nvSpPr>
          <p:spPr>
            <a:xfrm>
              <a:off x="710864" y="42862"/>
              <a:ext cx="1789113" cy="1858963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grpSp>
          <p:nvGrpSpPr>
            <p:cNvPr id="518" name="Group 29"/>
            <p:cNvGrpSpPr/>
            <p:nvPr/>
          </p:nvGrpSpPr>
          <p:grpSpPr>
            <a:xfrm>
              <a:off x="1214102" y="541337"/>
              <a:ext cx="760413" cy="757239"/>
              <a:chOff x="0" y="0"/>
              <a:chExt cx="760412" cy="757237"/>
            </a:xfrm>
          </p:grpSpPr>
          <p:sp>
            <p:nvSpPr>
              <p:cNvPr id="515" name="Line 30"/>
              <p:cNvSpPr/>
              <p:nvPr/>
            </p:nvSpPr>
            <p:spPr>
              <a:xfrm flipV="1">
                <a:off x="379412" y="4762"/>
                <a:ext cx="1588" cy="752476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516" name="Picture 31" descr="Picture 31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65087" y="158750"/>
                <a:ext cx="630239" cy="43656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17" name="Line 32"/>
              <p:cNvSpPr/>
              <p:nvPr/>
            </p:nvSpPr>
            <p:spPr>
              <a:xfrm>
                <a:off x="0" y="0"/>
                <a:ext cx="760413" cy="1588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519" name="Rectangle 33"/>
            <p:cNvSpPr/>
            <p:nvPr/>
          </p:nvSpPr>
          <p:spPr>
            <a:xfrm>
              <a:off x="1219791" y="1379537"/>
              <a:ext cx="698234" cy="3658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0360" tIns="90360" rIns="90360" bIns="9036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3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Area 2</a:t>
              </a:r>
            </a:p>
          </p:txBody>
        </p:sp>
        <p:sp>
          <p:nvSpPr>
            <p:cNvPr id="520" name="Oval 34"/>
            <p:cNvSpPr/>
            <p:nvPr/>
          </p:nvSpPr>
          <p:spPr>
            <a:xfrm>
              <a:off x="4014452" y="0"/>
              <a:ext cx="1789113" cy="1858963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521" name="Rectangle 35"/>
            <p:cNvSpPr/>
            <p:nvPr/>
          </p:nvSpPr>
          <p:spPr>
            <a:xfrm>
              <a:off x="4559891" y="1411287"/>
              <a:ext cx="698234" cy="3658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0360" tIns="90360" rIns="90360" bIns="9036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3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Area 3</a:t>
              </a:r>
            </a:p>
          </p:txBody>
        </p:sp>
        <p:sp>
          <p:nvSpPr>
            <p:cNvPr id="522" name="Rectangle 36"/>
            <p:cNvSpPr/>
            <p:nvPr/>
          </p:nvSpPr>
          <p:spPr>
            <a:xfrm>
              <a:off x="1843673" y="700087"/>
              <a:ext cx="422021" cy="439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0360" tIns="90360" rIns="90360" bIns="9036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IR</a:t>
              </a:r>
            </a:p>
          </p:txBody>
        </p:sp>
        <p:sp>
          <p:nvSpPr>
            <p:cNvPr id="523" name="Rectangle 37"/>
            <p:cNvSpPr/>
            <p:nvPr/>
          </p:nvSpPr>
          <p:spPr>
            <a:xfrm>
              <a:off x="2337410" y="1793875"/>
              <a:ext cx="1082371" cy="439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0360" tIns="90360" rIns="90360" bIns="9036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ABR/BR</a:t>
              </a:r>
            </a:p>
          </p:txBody>
        </p:sp>
        <p:sp>
          <p:nvSpPr>
            <p:cNvPr id="524" name="Rectangle 38"/>
            <p:cNvSpPr/>
            <p:nvPr/>
          </p:nvSpPr>
          <p:spPr>
            <a:xfrm>
              <a:off x="0" y="3289300"/>
              <a:ext cx="1110580" cy="3658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0360" tIns="90360" rIns="90360" bIns="9036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3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other AS</a:t>
              </a:r>
            </a:p>
          </p:txBody>
        </p:sp>
        <p:sp>
          <p:nvSpPr>
            <p:cNvPr id="525" name="Rectangle 39"/>
            <p:cNvSpPr/>
            <p:nvPr/>
          </p:nvSpPr>
          <p:spPr>
            <a:xfrm>
              <a:off x="958623" y="2730500"/>
              <a:ext cx="841158" cy="439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0360" tIns="90360" rIns="90360" bIns="90360" numCol="1" anchor="t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ASBR</a:t>
              </a:r>
            </a:p>
          </p:txBody>
        </p:sp>
        <p:grpSp>
          <p:nvGrpSpPr>
            <p:cNvPr id="529" name="Group 40"/>
            <p:cNvGrpSpPr/>
            <p:nvPr/>
          </p:nvGrpSpPr>
          <p:grpSpPr>
            <a:xfrm>
              <a:off x="4535152" y="538162"/>
              <a:ext cx="762001" cy="757239"/>
              <a:chOff x="0" y="0"/>
              <a:chExt cx="762000" cy="757237"/>
            </a:xfrm>
          </p:grpSpPr>
          <p:sp>
            <p:nvSpPr>
              <p:cNvPr id="526" name="Line 41"/>
              <p:cNvSpPr/>
              <p:nvPr/>
            </p:nvSpPr>
            <p:spPr>
              <a:xfrm flipV="1">
                <a:off x="382587" y="4762"/>
                <a:ext cx="1588" cy="752476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pic>
            <p:nvPicPr>
              <p:cNvPr id="527" name="Picture 42" descr="Picture 42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66675" y="157162"/>
                <a:ext cx="631825" cy="43815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28" name="Line 43"/>
              <p:cNvSpPr/>
              <p:nvPr/>
            </p:nvSpPr>
            <p:spPr>
              <a:xfrm>
                <a:off x="0" y="0"/>
                <a:ext cx="762001" cy="1588"/>
              </a:xfrm>
              <a:prstGeom prst="line">
                <a:avLst/>
              </a:prstGeom>
              <a:noFill/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531" name="Rectangle 45"/>
          <p:cNvSpPr/>
          <p:nvPr/>
        </p:nvSpPr>
        <p:spPr>
          <a:xfrm>
            <a:off x="1700028" y="5648324"/>
            <a:ext cx="606794" cy="274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Area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6" name="Group 1"/>
          <p:cNvGrpSpPr/>
          <p:nvPr/>
        </p:nvGrpSpPr>
        <p:grpSpPr>
          <a:xfrm>
            <a:off x="4260850" y="2476499"/>
            <a:ext cx="708026" cy="701676"/>
            <a:chOff x="0" y="0"/>
            <a:chExt cx="708025" cy="701674"/>
          </a:xfrm>
        </p:grpSpPr>
        <p:sp>
          <p:nvSpPr>
            <p:cNvPr id="533" name="Line 2"/>
            <p:cNvSpPr/>
            <p:nvPr/>
          </p:nvSpPr>
          <p:spPr>
            <a:xfrm flipV="1">
              <a:off x="354012" y="6349"/>
              <a:ext cx="1588" cy="695327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34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0325" y="146050"/>
              <a:ext cx="585788" cy="4048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5" name="Line 4"/>
            <p:cNvSpPr/>
            <p:nvPr/>
          </p:nvSpPr>
          <p:spPr>
            <a:xfrm>
              <a:off x="0" y="0"/>
              <a:ext cx="708026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537" name="Rectangle 5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 Route Types</a:t>
            </a:r>
          </a:p>
        </p:txBody>
      </p:sp>
      <p:sp>
        <p:nvSpPr>
          <p:cNvPr id="538" name="Rectangle 6"/>
          <p:cNvSpPr/>
          <p:nvPr>
            <p:ph type="body" sz="half" idx="1"/>
          </p:nvPr>
        </p:nvSpPr>
        <p:spPr>
          <a:xfrm>
            <a:off x="4125912" y="3322637"/>
            <a:ext cx="4560888" cy="2808288"/>
          </a:xfrm>
          <a:prstGeom prst="rect">
            <a:avLst/>
          </a:prstGeom>
        </p:spPr>
        <p:txBody>
          <a:bodyPr/>
          <a:lstStyle/>
          <a:p>
            <a:pPr marL="341312" indent="-341312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t>Intra-Area route</a:t>
            </a:r>
          </a:p>
          <a:p>
            <a:pPr lvl="1" marL="741362" indent="-284162">
              <a:lnSpc>
                <a:spcPct val="90000"/>
              </a:lnSpc>
              <a:spcBef>
                <a:spcPts val="4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t>All routes inside an area</a:t>
            </a:r>
            <a:endParaRPr sz="2400"/>
          </a:p>
          <a:p>
            <a:pPr marL="341312" indent="-341312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t>Inter-Area route</a:t>
            </a:r>
          </a:p>
          <a:p>
            <a:pPr lvl="1" marL="741362" indent="-284162">
              <a:lnSpc>
                <a:spcPct val="90000"/>
              </a:lnSpc>
              <a:spcBef>
                <a:spcPts val="4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t>Routes advertised from one area to another area by an ABR</a:t>
            </a:r>
            <a:endParaRPr sz="2400"/>
          </a:p>
          <a:p>
            <a:pPr marL="341312" indent="-341312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t>External route</a:t>
            </a:r>
          </a:p>
          <a:p>
            <a:pPr lvl="1" marL="741362" indent="-284162">
              <a:lnSpc>
                <a:spcPct val="90000"/>
              </a:lnSpc>
              <a:spcBef>
                <a:spcPts val="4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t>Routes imported into OSPF from another routing protocol by an ASBR</a:t>
            </a:r>
          </a:p>
        </p:txBody>
      </p:sp>
      <p:sp>
        <p:nvSpPr>
          <p:cNvPr id="539" name="Oval 8"/>
          <p:cNvSpPr/>
          <p:nvPr/>
        </p:nvSpPr>
        <p:spPr>
          <a:xfrm>
            <a:off x="1265238" y="4291012"/>
            <a:ext cx="1660526" cy="1719263"/>
          </a:xfrm>
          <a:prstGeom prst="ellipse">
            <a:avLst/>
          </a:prstGeom>
          <a:ln w="25560">
            <a:solidFill>
              <a:srgbClr val="666600"/>
            </a:solidFill>
            <a:prstDash val="dash"/>
            <a:miter/>
          </a:ln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540" name="Line 9"/>
          <p:cNvSpPr/>
          <p:nvPr/>
        </p:nvSpPr>
        <p:spPr>
          <a:xfrm>
            <a:off x="1611312" y="5378450"/>
            <a:ext cx="1079502" cy="1589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41" name="Line 10"/>
          <p:cNvSpPr/>
          <p:nvPr/>
        </p:nvSpPr>
        <p:spPr>
          <a:xfrm flipV="1">
            <a:off x="1731963" y="5067299"/>
            <a:ext cx="1588" cy="307976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42" name="Line 11"/>
          <p:cNvSpPr/>
          <p:nvPr/>
        </p:nvSpPr>
        <p:spPr>
          <a:xfrm flipV="1">
            <a:off x="2171700" y="5381625"/>
            <a:ext cx="1589" cy="306389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43" name="Line 12"/>
          <p:cNvSpPr/>
          <p:nvPr/>
        </p:nvSpPr>
        <p:spPr>
          <a:xfrm flipV="1">
            <a:off x="2571750" y="5067299"/>
            <a:ext cx="1589" cy="307976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544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98700" y="4821237"/>
            <a:ext cx="585788" cy="403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Picture 14" descr="Picture 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90650" y="4821237"/>
            <a:ext cx="585788" cy="403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46" name="Picture 15" descr="Picture 1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8013" y="5484812"/>
            <a:ext cx="588963" cy="406401"/>
          </a:xfrm>
          <a:prstGeom prst="rect">
            <a:avLst/>
          </a:prstGeom>
          <a:ln w="12700">
            <a:miter lim="400000"/>
          </a:ln>
        </p:spPr>
      </p:pic>
      <p:sp>
        <p:nvSpPr>
          <p:cNvPr id="547" name="Line 18"/>
          <p:cNvSpPr/>
          <p:nvPr/>
        </p:nvSpPr>
        <p:spPr>
          <a:xfrm flipV="1">
            <a:off x="2152650" y="3189288"/>
            <a:ext cx="1589" cy="30638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grpSp>
        <p:nvGrpSpPr>
          <p:cNvPr id="551" name="Group 19"/>
          <p:cNvGrpSpPr/>
          <p:nvPr/>
        </p:nvGrpSpPr>
        <p:grpSpPr>
          <a:xfrm>
            <a:off x="1973263" y="3201988"/>
            <a:ext cx="2239963" cy="1390651"/>
            <a:chOff x="0" y="0"/>
            <a:chExt cx="2239962" cy="1390650"/>
          </a:xfrm>
        </p:grpSpPr>
        <p:sp>
          <p:nvSpPr>
            <p:cNvPr id="548" name="Oval 20"/>
            <p:cNvSpPr/>
            <p:nvPr/>
          </p:nvSpPr>
          <p:spPr>
            <a:xfrm>
              <a:off x="0" y="0"/>
              <a:ext cx="2197100" cy="1390650"/>
            </a:xfrm>
            <a:prstGeom prst="ellipse">
              <a:avLst/>
            </a:prstGeom>
            <a:noFill/>
            <a:ln w="25560" cap="flat">
              <a:solidFill>
                <a:srgbClr val="666600"/>
              </a:solidFill>
              <a:prstDash val="dash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pic>
          <p:nvPicPr>
            <p:cNvPr id="549" name="Picture 25" descr="Picture 2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652587" y="912812"/>
              <a:ext cx="587376" cy="4032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50" name="Picture 26" descr="Picture 2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652587" y="130174"/>
              <a:ext cx="587376" cy="4048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52" name="Picture 27" descr="Picture 2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81188" y="3332162"/>
            <a:ext cx="585788" cy="40481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3" name="Picture 28" descr="Picture 2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81188" y="4116387"/>
            <a:ext cx="585788" cy="403226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Line 29"/>
          <p:cNvSpPr/>
          <p:nvPr/>
        </p:nvSpPr>
        <p:spPr>
          <a:xfrm>
            <a:off x="1195387" y="3186113"/>
            <a:ext cx="1079502" cy="158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55" name="Rectangle 30"/>
          <p:cNvSpPr/>
          <p:nvPr/>
        </p:nvSpPr>
        <p:spPr>
          <a:xfrm>
            <a:off x="2793632" y="3217863"/>
            <a:ext cx="606794" cy="27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Area 0</a:t>
            </a:r>
          </a:p>
        </p:txBody>
      </p:sp>
      <p:sp>
        <p:nvSpPr>
          <p:cNvPr id="556" name="Oval 31"/>
          <p:cNvSpPr/>
          <p:nvPr/>
        </p:nvSpPr>
        <p:spPr>
          <a:xfrm>
            <a:off x="708025" y="2020888"/>
            <a:ext cx="1660526" cy="1716087"/>
          </a:xfrm>
          <a:prstGeom prst="ellipse">
            <a:avLst/>
          </a:prstGeom>
          <a:ln w="25560">
            <a:solidFill>
              <a:srgbClr val="666600"/>
            </a:solidFill>
            <a:prstDash val="dash"/>
            <a:miter/>
          </a:ln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grpSp>
        <p:nvGrpSpPr>
          <p:cNvPr id="560" name="Group 32"/>
          <p:cNvGrpSpPr/>
          <p:nvPr/>
        </p:nvGrpSpPr>
        <p:grpSpPr>
          <a:xfrm>
            <a:off x="1171574" y="2481263"/>
            <a:ext cx="706439" cy="700088"/>
            <a:chOff x="0" y="0"/>
            <a:chExt cx="706437" cy="700087"/>
          </a:xfrm>
        </p:grpSpPr>
        <p:sp>
          <p:nvSpPr>
            <p:cNvPr id="557" name="Line 33"/>
            <p:cNvSpPr/>
            <p:nvPr/>
          </p:nvSpPr>
          <p:spPr>
            <a:xfrm flipV="1">
              <a:off x="354012" y="3175"/>
              <a:ext cx="1588" cy="696913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58" name="Picture 34" descr="Picture 34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1912" y="146049"/>
              <a:ext cx="584201" cy="4048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9" name="Line 35"/>
            <p:cNvSpPr/>
            <p:nvPr/>
          </p:nvSpPr>
          <p:spPr>
            <a:xfrm>
              <a:off x="0" y="0"/>
              <a:ext cx="706438" cy="1588"/>
            </a:xfrm>
            <a:prstGeom prst="line">
              <a:avLst/>
            </a:prstGeom>
            <a:noFill/>
            <a:ln w="25560" cap="flat">
              <a:solidFill>
                <a:srgbClr val="FF2A3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561" name="Rectangle 36"/>
          <p:cNvSpPr/>
          <p:nvPr/>
        </p:nvSpPr>
        <p:spPr>
          <a:xfrm>
            <a:off x="1198378" y="3257549"/>
            <a:ext cx="606794" cy="274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Area 2</a:t>
            </a:r>
          </a:p>
        </p:txBody>
      </p:sp>
      <p:sp>
        <p:nvSpPr>
          <p:cNvPr id="562" name="Oval 37"/>
          <p:cNvSpPr/>
          <p:nvPr/>
        </p:nvSpPr>
        <p:spPr>
          <a:xfrm>
            <a:off x="3776662" y="1981200"/>
            <a:ext cx="1660527" cy="1717676"/>
          </a:xfrm>
          <a:prstGeom prst="ellipse">
            <a:avLst/>
          </a:prstGeom>
          <a:ln w="25560">
            <a:solidFill>
              <a:srgbClr val="666600"/>
            </a:solidFill>
            <a:prstDash val="dash"/>
            <a:miter/>
          </a:ln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563" name="Rectangle 38"/>
          <p:cNvSpPr/>
          <p:nvPr/>
        </p:nvSpPr>
        <p:spPr>
          <a:xfrm>
            <a:off x="4395479" y="2060848"/>
            <a:ext cx="606794" cy="27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Area 3</a:t>
            </a:r>
          </a:p>
        </p:txBody>
      </p:sp>
      <p:sp>
        <p:nvSpPr>
          <p:cNvPr id="564" name="Rectangle 40"/>
          <p:cNvSpPr/>
          <p:nvPr/>
        </p:nvSpPr>
        <p:spPr>
          <a:xfrm>
            <a:off x="2535593" y="3810000"/>
            <a:ext cx="542214" cy="311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ABR</a:t>
            </a:r>
          </a:p>
        </p:txBody>
      </p:sp>
      <p:sp>
        <p:nvSpPr>
          <p:cNvPr id="565" name="Rectangle 41"/>
          <p:cNvSpPr/>
          <p:nvPr/>
        </p:nvSpPr>
        <p:spPr>
          <a:xfrm>
            <a:off x="50024" y="5022849"/>
            <a:ext cx="1019140" cy="274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To other AS</a:t>
            </a:r>
          </a:p>
        </p:txBody>
      </p:sp>
      <p:sp>
        <p:nvSpPr>
          <p:cNvPr id="566" name="Rectangle 42"/>
          <p:cNvSpPr/>
          <p:nvPr/>
        </p:nvSpPr>
        <p:spPr>
          <a:xfrm>
            <a:off x="952291" y="4506912"/>
            <a:ext cx="749719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ASBR</a:t>
            </a:r>
          </a:p>
        </p:txBody>
      </p:sp>
      <p:sp>
        <p:nvSpPr>
          <p:cNvPr id="567" name="Line 46"/>
          <p:cNvSpPr/>
          <p:nvPr/>
        </p:nvSpPr>
        <p:spPr>
          <a:xfrm>
            <a:off x="2281238" y="3709987"/>
            <a:ext cx="257176" cy="171451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68" name="Line 47"/>
          <p:cNvSpPr/>
          <p:nvPr/>
        </p:nvSpPr>
        <p:spPr>
          <a:xfrm flipV="1">
            <a:off x="2281238" y="3965574"/>
            <a:ext cx="257176" cy="174626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69" name="Rectangle 49"/>
          <p:cNvSpPr/>
          <p:nvPr/>
        </p:nvSpPr>
        <p:spPr>
          <a:xfrm>
            <a:off x="1182503" y="5486399"/>
            <a:ext cx="606794" cy="274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Area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Route Authentication</a:t>
            </a:r>
          </a:p>
        </p:txBody>
      </p:sp>
      <p:sp>
        <p:nvSpPr>
          <p:cNvPr id="572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Now recommended to use route authentication for OSPF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…and all other routing protocols</a:t>
            </a:r>
            <a:endParaRPr sz="2400"/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Susceptible to denial of service attacks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OSPF runs on TCP/IP</a:t>
            </a:r>
            <a:endParaRPr sz="2400"/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Automatic neighbour discovery</a:t>
            </a:r>
            <a:endParaRPr sz="2400"/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Route authentication – Cisco example: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router ospf &lt;pid&gt;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network 192.0.2.0 0.0.0.255 area 0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area 0 authentication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interface ethernet 0/0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 ospf authentication-key &lt;password&gt;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Equal Cost Multipath</a:t>
            </a:r>
          </a:p>
        </p:txBody>
      </p:sp>
      <p:sp>
        <p:nvSpPr>
          <p:cNvPr id="575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If </a:t>
            </a:r>
            <a:r>
              <a:rPr i="1"/>
              <a:t>n</a:t>
            </a:r>
            <a:r>
              <a:t> paths to same destination have equal cost, OSPF will install </a:t>
            </a:r>
            <a:r>
              <a:rPr i="1"/>
              <a:t>n</a:t>
            </a:r>
            <a:r>
              <a:t> entries in the forwarding table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Loadsharing over the </a:t>
            </a:r>
            <a:r>
              <a:rPr i="1"/>
              <a:t>n</a:t>
            </a:r>
            <a:r>
              <a:t> paths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Useful for expanding links across an ISP backbone</a:t>
            </a:r>
          </a:p>
          <a:p>
            <a:pPr lvl="2" marL="1141412" indent="-227012">
              <a:spcBef>
                <a:spcPts val="500"/>
              </a:spcBef>
              <a:buClr>
                <a:srgbClr val="99CC00"/>
              </a:buClr>
              <a:buSzPct val="6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Don</a:t>
            </a:r>
            <a:r>
              <a:t>’</a:t>
            </a:r>
            <a:r>
              <a:t>t need to use hardware multiplexors</a:t>
            </a:r>
          </a:p>
          <a:p>
            <a:pPr lvl="2" marL="1141412" indent="-227012">
              <a:spcBef>
                <a:spcPts val="500"/>
              </a:spcBef>
              <a:buClr>
                <a:srgbClr val="99CC00"/>
              </a:buClr>
              <a:buSzPct val="6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Don</a:t>
            </a:r>
            <a:r>
              <a:t>’</a:t>
            </a:r>
            <a:r>
              <a:t>t need to use static routing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Summary</a:t>
            </a:r>
          </a:p>
        </p:txBody>
      </p:sp>
      <p:sp>
        <p:nvSpPr>
          <p:cNvPr id="578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Link State Protocol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Shortest Path First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OSPF operation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Broadcast networks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Designated and Backup Designated Router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Advanced Topics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Areas, router classification, external networks, authentication, multipath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Rectangle 1"/>
          <p:cNvSpPr/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5800"/>
            </a:lvl1pPr>
          </a:lstStyle>
          <a:p>
            <a:pPr/>
            <a:r>
              <a:t>OSPFv3</a:t>
            </a:r>
          </a:p>
        </p:txBody>
      </p:sp>
      <p:sp>
        <p:nvSpPr>
          <p:cNvPr id="581" name="Rectangle 2"/>
          <p:cNvSpPr/>
          <p:nvPr>
            <p:ph type="body" sz="half" idx="4294967295"/>
          </p:nvPr>
        </p:nvSpPr>
        <p:spPr>
          <a:xfrm>
            <a:off x="1371600" y="3314700"/>
            <a:ext cx="6400800" cy="220980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>
              <a:defRPr sz="30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OSPFv3 overview</a:t>
            </a:r>
          </a:p>
        </p:txBody>
      </p:sp>
      <p:sp>
        <p:nvSpPr>
          <p:cNvPr id="584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OSPF for IPv6 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Based on OSPFv2, with enhancements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Distributes IPv6 prefixes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Can distribute IPv4 prefixes (if supported)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Runs directly over IPv6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“Ships in the night” with OSPFv2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Rectangle 1"/>
          <p:cNvSpPr/>
          <p:nvPr>
            <p:ph type="title"/>
          </p:nvPr>
        </p:nvSpPr>
        <p:spPr>
          <a:xfrm>
            <a:off x="457200" y="-17464"/>
            <a:ext cx="8229600" cy="1435103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OSPFv3 / OSPFv2 Similarities</a:t>
            </a:r>
          </a:p>
        </p:txBody>
      </p:sp>
      <p:sp>
        <p:nvSpPr>
          <p:cNvPr id="587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Basic packet types 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Hello, DBD, LSR, LSU, LSA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Mechanisms for neighbor discovery and adjacency formation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Interface types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P2P, P2MP, Broadcast, NBMA, Virtual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LSA flooding and aging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Nearly identical LSA types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v2, v3 Differences</a:t>
            </a:r>
          </a:p>
        </p:txBody>
      </p:sp>
      <p:sp>
        <p:nvSpPr>
          <p:cNvPr id="590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>
                <a:solidFill>
                  <a:srgbClr val="FF0000"/>
                </a:solidFill>
              </a:defRPr>
            </a:pPr>
            <a:r>
              <a:t>OSPFv3 runs on a Link instead of per IP Subnet 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A link by definition is a medium over which two nodes can communicate at link layer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In IPv6 multiple IP subnets can be assigned to a link and two nodes in different subnets can communicate over this link. Therefore, OSPFv3 runs per link instead of per IP subnet.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400" u="sng"/>
            </a:pPr>
            <a:r>
              <a:t>This is specific to (earlier versions of) IOS.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v2, v3 Differences (Cont.)</a:t>
            </a:r>
          </a:p>
        </p:txBody>
      </p:sp>
      <p:sp>
        <p:nvSpPr>
          <p:cNvPr id="593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17421" indent="-317421" defTabSz="417814">
              <a:spcBef>
                <a:spcPts val="500"/>
              </a:spcBef>
              <a:tabLst>
                <a:tab pos="838200" algn="l"/>
                <a:tab pos="1676400" algn="l"/>
                <a:tab pos="2527300" algn="l"/>
                <a:tab pos="3378200" algn="l"/>
                <a:tab pos="4229100" algn="l"/>
                <a:tab pos="5080000" algn="l"/>
                <a:tab pos="5930900" algn="l"/>
                <a:tab pos="6781800" algn="l"/>
                <a:tab pos="7632700" algn="l"/>
                <a:tab pos="8483600" algn="l"/>
                <a:tab pos="9334500" algn="l"/>
              </a:tabLst>
              <a:defRPr sz="2232">
                <a:solidFill>
                  <a:srgbClr val="FF0000"/>
                </a:solidFill>
              </a:defRPr>
            </a:pPr>
            <a:r>
              <a:t>Separation of prefix &amp; topology information</a:t>
            </a:r>
          </a:p>
          <a:p>
            <a:pPr marL="317421" indent="-317421" defTabSz="417814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38200" algn="l"/>
                <a:tab pos="1676400" algn="l"/>
                <a:tab pos="2527300" algn="l"/>
                <a:tab pos="3378200" algn="l"/>
                <a:tab pos="4229100" algn="l"/>
                <a:tab pos="5080000" algn="l"/>
                <a:tab pos="5930900" algn="l"/>
                <a:tab pos="6781800" algn="l"/>
                <a:tab pos="7632700" algn="l"/>
                <a:tab pos="8483600" algn="l"/>
                <a:tab pos="9334500" algn="l"/>
              </a:tabLst>
              <a:defRPr sz="2232"/>
            </a:pPr>
            <a:r>
              <a:t>OSPFv2 carries IP address information in Type 1 &amp; Type 2 LSA’s.</a:t>
            </a:r>
          </a:p>
          <a:p>
            <a:pPr marL="317421" indent="-317421" defTabSz="417814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38200" algn="l"/>
                <a:tab pos="1676400" algn="l"/>
                <a:tab pos="2527300" algn="l"/>
                <a:tab pos="3378200" algn="l"/>
                <a:tab pos="4229100" algn="l"/>
                <a:tab pos="5080000" algn="l"/>
                <a:tab pos="5930900" algn="l"/>
                <a:tab pos="6781800" algn="l"/>
                <a:tab pos="7632700" algn="l"/>
                <a:tab pos="8483600" algn="l"/>
                <a:tab pos="9334500" algn="l"/>
              </a:tabLst>
              <a:defRPr sz="2232"/>
            </a:pPr>
            <a:r>
              <a:t>Makes routers announce both their IP addresses and topology information in the same LSA’s.</a:t>
            </a:r>
          </a:p>
          <a:p>
            <a:pPr marL="317421" indent="-317421" defTabSz="417814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38200" algn="l"/>
                <a:tab pos="1676400" algn="l"/>
                <a:tab pos="2527300" algn="l"/>
                <a:tab pos="3378200" algn="l"/>
                <a:tab pos="4229100" algn="l"/>
                <a:tab pos="5080000" algn="l"/>
                <a:tab pos="5930900" algn="l"/>
                <a:tab pos="6781800" algn="l"/>
                <a:tab pos="7632700" algn="l"/>
                <a:tab pos="8483600" algn="l"/>
                <a:tab pos="9334500" algn="l"/>
              </a:tabLst>
              <a:defRPr sz="2232"/>
            </a:pPr>
            <a:r>
              <a:t>A change in an IP address means a Type 1 LSA is originated. But because Type 1 LSA’s also carry topology information, a full SPF is run in the local OSPF area – unnecessary; only IP address is affected.</a:t>
            </a:r>
          </a:p>
          <a:p>
            <a:pPr marL="317421" indent="-317421" defTabSz="417814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38200" algn="l"/>
                <a:tab pos="1676400" algn="l"/>
                <a:tab pos="2527300" algn="l"/>
                <a:tab pos="3378200" algn="l"/>
                <a:tab pos="4229100" algn="l"/>
                <a:tab pos="5080000" algn="l"/>
                <a:tab pos="5930900" algn="l"/>
                <a:tab pos="6781800" algn="l"/>
                <a:tab pos="7632700" algn="l"/>
                <a:tab pos="8483600" algn="l"/>
                <a:tab pos="9334500" algn="l"/>
              </a:tabLst>
              <a:defRPr sz="2232"/>
            </a:pPr>
            <a:r>
              <a:t>So only Type 3, 4, 5 and 7 LSA’s trigger PRC in OSPFv2, as their only purpose is to signal prefix information (external areas).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 Background</a:t>
            </a:r>
          </a:p>
        </p:txBody>
      </p:sp>
      <p:sp>
        <p:nvSpPr>
          <p:cNvPr id="278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07181" indent="-307181" defTabSz="404336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520"/>
            </a:pPr>
            <a:r>
              <a:t>Developed by IETF – RFC1247</a:t>
            </a:r>
          </a:p>
          <a:p>
            <a:pPr lvl="1" marL="667226" indent="-255746" defTabSz="404336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159"/>
            </a:pPr>
            <a:r>
              <a:t>Designed for Internet TCP/IP environment</a:t>
            </a:r>
          </a:p>
          <a:p>
            <a:pPr marL="307181" indent="-307181" defTabSz="404336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520"/>
            </a:pPr>
            <a:r>
              <a:t>OSPF v2 described in RFC2328/STD54</a:t>
            </a:r>
          </a:p>
          <a:p>
            <a:pPr lvl="1" marL="667226" indent="-255746" defTabSz="404336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159"/>
            </a:pPr>
            <a:r>
              <a:t>For IPv4 only</a:t>
            </a:r>
          </a:p>
          <a:p>
            <a:pPr marL="307181" indent="-307181" defTabSz="404336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520"/>
            </a:pPr>
            <a:r>
              <a:t>OSPF v3 described in RFC2740</a:t>
            </a:r>
          </a:p>
          <a:p>
            <a:pPr lvl="1" marL="667226" indent="-255746" defTabSz="404336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159"/>
            </a:pPr>
            <a:r>
              <a:t>Mainly for IPv6</a:t>
            </a:r>
          </a:p>
          <a:p>
            <a:pPr lvl="1" marL="667226" indent="-255746" defTabSz="404336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159"/>
            </a:pPr>
            <a:r>
              <a:t>Supports the IPv4 address family also </a:t>
            </a:r>
          </a:p>
          <a:p>
            <a:pPr marL="307181" indent="-307181" defTabSz="404336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520"/>
            </a:pPr>
            <a:r>
              <a:t>Link state/Shortest Path First Technology</a:t>
            </a:r>
          </a:p>
          <a:p>
            <a:pPr marL="307181" indent="-307181" defTabSz="404336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520"/>
            </a:pPr>
            <a:r>
              <a:t>Dynamic Routing</a:t>
            </a:r>
          </a:p>
          <a:p>
            <a:pPr marL="307181" indent="-307181" defTabSz="404336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520"/>
            </a:pPr>
            <a:r>
              <a:t>Fast Convergence</a:t>
            </a:r>
          </a:p>
          <a:p>
            <a:pPr marL="307181" indent="-307181" defTabSz="404336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25600" algn="l"/>
                <a:tab pos="2451100" algn="l"/>
                <a:tab pos="3276600" algn="l"/>
                <a:tab pos="4102100" algn="l"/>
                <a:tab pos="4914900" algn="l"/>
                <a:tab pos="5740400" algn="l"/>
                <a:tab pos="6565900" algn="l"/>
                <a:tab pos="7391400" algn="l"/>
                <a:tab pos="8216900" algn="l"/>
                <a:tab pos="9029700" algn="l"/>
              </a:tabLst>
              <a:defRPr sz="2520"/>
            </a:pPr>
            <a:r>
              <a:t>Route authentication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v2, v3 Differences (Cont.)</a:t>
            </a:r>
          </a:p>
        </p:txBody>
      </p:sp>
      <p:sp>
        <p:nvSpPr>
          <p:cNvPr id="596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>
                <a:solidFill>
                  <a:srgbClr val="FF0000"/>
                </a:solidFill>
              </a:defRPr>
            </a:pPr>
            <a:r>
              <a:t>Generalization of Flooding Scope 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In OSPFv3 there are three flooding scope for LSAs (link-local scope, area scope, AS scope) and they are coded in LS type explicitly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In OSPFv2 initially only area and AS wide flooding was defined; later opaque LSAs introduced link local scope as well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v2, v3 Differences (Cont.)</a:t>
            </a:r>
          </a:p>
        </p:txBody>
      </p:sp>
      <p:sp>
        <p:nvSpPr>
          <p:cNvPr id="599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>
                <a:solidFill>
                  <a:srgbClr val="FF0000"/>
                </a:solidFill>
              </a:defRPr>
            </a:pPr>
            <a:r>
              <a:t>Explicit Handling of Unknown LSA </a:t>
            </a:r>
          </a:p>
          <a:p>
            <a:pPr marL="341312" indent="-34131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The handling of unknown LSA is coded via U-bit in LS type</a:t>
            </a:r>
          </a:p>
          <a:p>
            <a:pPr marL="341312" indent="-34131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When U bit is set, the LSA is flooded with the corresponding flooding scope, as if it was understood</a:t>
            </a:r>
          </a:p>
          <a:p>
            <a:pPr marL="341312" indent="-34131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When U bit is clear, the LSA is flooded with link local scope</a:t>
            </a:r>
          </a:p>
          <a:p>
            <a:pPr marL="341312" indent="-34131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In v2 unknown LSA were discarded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v2, v3 Differences (Cont.)</a:t>
            </a:r>
          </a:p>
        </p:txBody>
      </p:sp>
      <p:sp>
        <p:nvSpPr>
          <p:cNvPr id="602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03768" indent="-303768" defTabSz="399844">
              <a:lnSpc>
                <a:spcPct val="90000"/>
              </a:lnSpc>
              <a:spcBef>
                <a:spcPts val="500"/>
              </a:spcBef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2136">
                <a:solidFill>
                  <a:srgbClr val="FF0000"/>
                </a:solidFill>
              </a:defRPr>
            </a:pPr>
            <a:r>
              <a:t>Authentication is Removed from OSPF </a:t>
            </a:r>
          </a:p>
          <a:p>
            <a:pPr marL="303768" indent="-303768" defTabSz="399844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2136"/>
            </a:pPr>
            <a:r>
              <a:t>Authentication in OSPFv3 has been removed</a:t>
            </a:r>
          </a:p>
          <a:p>
            <a:pPr lvl="1" marL="659813" indent="-252905" defTabSz="399844">
              <a:lnSpc>
                <a:spcPct val="90000"/>
              </a:lnSpc>
              <a:spcBef>
                <a:spcPts val="400"/>
              </a:spcBef>
              <a:buClr>
                <a:srgbClr val="999900"/>
              </a:buClr>
              <a:buSzPct val="75000"/>
              <a:buChar char="■"/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1779"/>
            </a:pPr>
            <a:r>
              <a:t>OSPFv3 relies on IPv6 authentication header since OSPFv3 runs over IPv6</a:t>
            </a:r>
            <a:endParaRPr sz="2136"/>
          </a:p>
          <a:p>
            <a:pPr marL="303768" indent="-303768" defTabSz="399844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2136"/>
            </a:pPr>
            <a:r>
              <a:t>AuthType and Authentication field in the OSPF packet header have been suppressed</a:t>
            </a:r>
          </a:p>
          <a:p>
            <a:pPr marL="303768" indent="-303768" defTabSz="399844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2136"/>
            </a:pPr>
            <a:r>
              <a:t>AH (Authentication Header) provides authentication</a:t>
            </a:r>
          </a:p>
          <a:p>
            <a:pPr marL="303768" indent="-303768" defTabSz="399844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2136"/>
            </a:pPr>
            <a:r>
              <a:t>ESP (Encapsulating Security Payload) provides encryption &amp; integrity</a:t>
            </a:r>
          </a:p>
          <a:p>
            <a:pPr marL="303768" indent="-303768" defTabSz="399844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2136"/>
            </a:pPr>
            <a:r>
              <a:t>ESP, if used alone, provides both authentication and encryption</a:t>
            </a:r>
          </a:p>
          <a:p>
            <a:pPr marL="303768" indent="-303768" defTabSz="399844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2136"/>
            </a:pPr>
            <a:r>
              <a:t>AH supported from 12.3T</a:t>
            </a:r>
          </a:p>
          <a:p>
            <a:pPr marL="303768" indent="-303768" defTabSz="399844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800100" algn="l"/>
                <a:tab pos="1612900" algn="l"/>
                <a:tab pos="2425700" algn="l"/>
                <a:tab pos="3238500" algn="l"/>
                <a:tab pos="4051300" algn="l"/>
                <a:tab pos="4864100" algn="l"/>
                <a:tab pos="5676900" algn="l"/>
                <a:tab pos="6489700" algn="l"/>
                <a:tab pos="7302500" algn="l"/>
                <a:tab pos="8115300" algn="l"/>
                <a:tab pos="8928100" algn="l"/>
              </a:tabLst>
              <a:defRPr sz="2136"/>
            </a:pPr>
            <a:r>
              <a:t>ESP supported from 12.4T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v2, v3 Differences (Cont.)</a:t>
            </a:r>
          </a:p>
        </p:txBody>
      </p:sp>
      <p:sp>
        <p:nvSpPr>
          <p:cNvPr id="605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>
                <a:solidFill>
                  <a:srgbClr val="FF0000"/>
                </a:solidFill>
              </a:defRPr>
            </a:pPr>
            <a:r>
              <a:t>OSPF Packet format has been changed 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The mask field has been removed from Hello packet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IPv6 prefix is only present in payload of Link State update packet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Rectangle 1"/>
          <p:cNvSpPr/>
          <p:nvPr>
            <p:ph type="title"/>
          </p:nvPr>
        </p:nvSpPr>
        <p:spPr>
          <a:xfrm>
            <a:off x="457200" y="-17464"/>
            <a:ext cx="8229600" cy="1435103"/>
          </a:xfrm>
          <a:prstGeom prst="rect">
            <a:avLst/>
          </a:prstGeom>
        </p:spPr>
        <p:txBody>
          <a:bodyPr/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t>Configuring </a:t>
            </a:r>
            <a:r>
              <a:t>OSPFv3</a:t>
            </a:r>
            <a:r>
              <a:t> in Cisco IOS</a:t>
            </a:r>
          </a:p>
        </p:txBody>
      </p:sp>
      <p:sp>
        <p:nvSpPr>
          <p:cNvPr id="608" name="Rectangle 2"/>
          <p:cNvSpPr/>
          <p:nvPr>
            <p:ph type="body" idx="1"/>
          </p:nvPr>
        </p:nvSpPr>
        <p:spPr>
          <a:xfrm>
            <a:off x="457200" y="1600200"/>
            <a:ext cx="8458200" cy="5257800"/>
          </a:xfrm>
          <a:prstGeom prst="rect">
            <a:avLst/>
          </a:prstGeom>
        </p:spPr>
        <p:txBody>
          <a:bodyPr/>
          <a:lstStyle/>
          <a:p>
            <a:pPr marL="337899" indent="-337899" defTabSz="444770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772"/>
            </a:pPr>
            <a:r>
              <a:t>Similar to OSPFv2</a:t>
            </a:r>
          </a:p>
          <a:p>
            <a:pPr lvl="1" marL="733949" indent="-281321" defTabSz="44477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376"/>
            </a:pPr>
            <a:r>
              <a:t>Prefixing existing Interface and Exec mode commands with “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ipv6</a:t>
            </a:r>
            <a:r>
              <a:t>”</a:t>
            </a:r>
          </a:p>
          <a:p>
            <a:pPr marL="337899" indent="-337899" defTabSz="444770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772"/>
            </a:pPr>
            <a:r>
              <a:t>Interfaces configured directly</a:t>
            </a:r>
          </a:p>
          <a:p>
            <a:pPr lvl="1" marL="733949" indent="-281321" defTabSz="44477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376"/>
            </a:pPr>
            <a:r>
              <a:t>Replaces  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network</a:t>
            </a:r>
            <a:r>
              <a:t>  command</a:t>
            </a:r>
          </a:p>
          <a:p>
            <a:pPr lvl="1" marL="733949" indent="-281321" defTabSz="44477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376"/>
            </a:pPr>
            <a:r>
              <a:t>(Also available in OSPFv2 from IOS 12.4 and most recent 12.0S and 12.2SB, 12.2SR releases).</a:t>
            </a:r>
          </a:p>
          <a:p>
            <a:pPr lvl="1" marL="733949" indent="-281321" defTabSz="44477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376"/>
            </a:pPr>
            <a:r>
              <a:t>(Called the “Area Command in Interface Mode for OSPFv2” feature).</a:t>
            </a:r>
          </a:p>
          <a:p>
            <a:pPr marL="337899" indent="-337899" defTabSz="444770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772"/>
            </a:pPr>
            <a:r>
              <a:t>“Native” IPv6 router mode</a:t>
            </a:r>
          </a:p>
          <a:p>
            <a:pPr lvl="1" marL="733949" indent="-281321" defTabSz="44477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376"/>
            </a:pPr>
            <a:r>
              <a:t>Not a sub-mode of  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router ospf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Rectangle 1"/>
          <p:cNvSpPr/>
          <p:nvPr>
            <p:ph type="title"/>
          </p:nvPr>
        </p:nvSpPr>
        <p:spPr>
          <a:xfrm>
            <a:off x="457200" y="-17464"/>
            <a:ext cx="8229600" cy="1435103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Configuration modes in OSPFv3</a:t>
            </a:r>
          </a:p>
        </p:txBody>
      </p:sp>
      <p:sp>
        <p:nvSpPr>
          <p:cNvPr id="611" name="Rectangle 2"/>
          <p:cNvSpPr/>
          <p:nvPr>
            <p:ph type="body" idx="1"/>
          </p:nvPr>
        </p:nvSpPr>
        <p:spPr>
          <a:xfrm>
            <a:off x="457200" y="1600200"/>
            <a:ext cx="8229600" cy="3486150"/>
          </a:xfrm>
          <a:prstGeom prst="rect">
            <a:avLst/>
          </a:prstGeom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Entering </a:t>
            </a:r>
            <a:r>
              <a:t>r</a:t>
            </a:r>
            <a:r>
              <a:t>outer mode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[no] ipv6 router ospf &lt;process ID&gt;</a:t>
            </a:r>
          </a:p>
          <a:p>
            <a:pPr marL="341313" indent="-341313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Entering</a:t>
            </a:r>
            <a:r>
              <a:t> </a:t>
            </a:r>
            <a:r>
              <a:t>i</a:t>
            </a:r>
            <a:r>
              <a:t>nterface mode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[no] </a:t>
            </a:r>
            <a:r>
              <a:t>ipv6 ospf &lt;process ID&gt; </a:t>
            </a:r>
            <a:r>
              <a:t>area &lt;area ID&gt;</a:t>
            </a:r>
          </a:p>
          <a:p>
            <a:pPr marL="341313" indent="-341313">
              <a:spcBef>
                <a:spcPts val="5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Exec mode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show ipv6 ospf [&lt;process ID&gt;]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clear ipv6 ospf [&lt;process ID&gt;]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Rectangle 1"/>
          <p:cNvSpPr/>
          <p:nvPr>
            <p:ph type="title"/>
          </p:nvPr>
        </p:nvSpPr>
        <p:spPr>
          <a:xfrm>
            <a:off x="457200" y="-17464"/>
            <a:ext cx="8229600" cy="1435103"/>
          </a:xfrm>
          <a:prstGeom prst="rect">
            <a:avLst/>
          </a:prstGeom>
        </p:spPr>
        <p:txBody>
          <a:bodyPr/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t>OSPFv3</a:t>
            </a:r>
            <a:r>
              <a:t> Specific Attributes </a:t>
            </a:r>
            <a:r>
              <a:t>– IOS</a:t>
            </a:r>
          </a:p>
        </p:txBody>
      </p:sp>
      <p:sp>
        <p:nvSpPr>
          <p:cNvPr id="614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Configuring area range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[no] area &lt;area ID&gt; range &lt;prefix&gt;/&lt;prefix length&gt; 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Showing new LSA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show ipv6 ospf [&lt;process ID&gt;] database link </a:t>
            </a:r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show ipv6 ospf [&lt;process ID&gt;] database prefix 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Configuring authentication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Under ipv6 router ospf:</a:t>
            </a:r>
            <a:endParaRPr sz="2400"/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area 0 authentication ipsec spi 256 md5 &lt;passwd&gt; 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Under interface:</a:t>
            </a:r>
            <a:endParaRPr sz="2400"/>
          </a:p>
          <a:p>
            <a:pPr marL="341313" indent="-341313"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ipv6 ospf authentication ipsec spi 256 md5 &lt;passwd&gt;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8" name="Text Box 1"/>
          <p:cNvGrpSpPr/>
          <p:nvPr/>
        </p:nvGrpSpPr>
        <p:grpSpPr>
          <a:xfrm>
            <a:off x="533400" y="1904999"/>
            <a:ext cx="4495800" cy="4648201"/>
            <a:chOff x="0" y="0"/>
            <a:chExt cx="4495800" cy="4648200"/>
          </a:xfrm>
        </p:grpSpPr>
        <p:sp>
          <p:nvSpPr>
            <p:cNvPr id="616" name="Rectangle"/>
            <p:cNvSpPr/>
            <p:nvPr/>
          </p:nvSpPr>
          <p:spPr>
            <a:xfrm>
              <a:off x="0" y="0"/>
              <a:ext cx="4495800" cy="4648200"/>
            </a:xfrm>
            <a:prstGeom prst="rect">
              <a:avLst/>
            </a:prstGeom>
            <a:solidFill>
              <a:srgbClr val="CCCC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</p:txBody>
        </p:sp>
        <p:sp>
          <p:nvSpPr>
            <p:cNvPr id="617" name="Router1#…"/>
            <p:cNvSpPr/>
            <p:nvPr/>
          </p:nvSpPr>
          <p:spPr>
            <a:xfrm>
              <a:off x="0" y="0"/>
              <a:ext cx="4495800" cy="44262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Router1#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interface POS1/1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ipv6 address 2001:db8:FFFF:1::1/64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ipv6 ospf 100 area 0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!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interface POS2/0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ipv6 address 2001:db8:1:1::2/64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ipv6 ospf 100 area 1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!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ipv6 router ospf 100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Router2#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interface POS3/0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ipv6 address 2001:db8:1:1::1/64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 ipv6 ospf 100 area 1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!  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Courier New"/>
                  <a:ea typeface="Courier New"/>
                  <a:cs typeface="Courier New"/>
                  <a:sym typeface="Courier New"/>
                </a:defRPr>
              </a:pPr>
              <a:r>
                <a:t>ipv6 router ospf 100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pic>
        <p:nvPicPr>
          <p:cNvPr id="61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49787" y="4572000"/>
            <a:ext cx="4017963" cy="2106614"/>
          </a:xfrm>
          <a:prstGeom prst="rect">
            <a:avLst/>
          </a:prstGeom>
          <a:ln w="12700">
            <a:miter lim="400000"/>
          </a:ln>
        </p:spPr>
      </p:pic>
      <p:pic>
        <p:nvPicPr>
          <p:cNvPr id="620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3000" y="2209800"/>
            <a:ext cx="3790950" cy="2106614"/>
          </a:xfrm>
          <a:prstGeom prst="rect">
            <a:avLst/>
          </a:prstGeom>
          <a:ln w="12700">
            <a:miter lim="400000"/>
          </a:ln>
        </p:spPr>
      </p:pic>
      <p:sp>
        <p:nvSpPr>
          <p:cNvPr id="621" name="Rectangle 4"/>
          <p:cNvSpPr/>
          <p:nvPr>
            <p:ph type="title"/>
          </p:nvPr>
        </p:nvSpPr>
        <p:spPr>
          <a:xfrm>
            <a:off x="457200" y="-17464"/>
            <a:ext cx="8229600" cy="1435103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OSPFv3 Configuration Example</a:t>
            </a:r>
          </a:p>
        </p:txBody>
      </p:sp>
      <p:sp>
        <p:nvSpPr>
          <p:cNvPr id="622" name="Text Box 5"/>
          <p:cNvSpPr/>
          <p:nvPr/>
        </p:nvSpPr>
        <p:spPr>
          <a:xfrm>
            <a:off x="5638800" y="5105399"/>
            <a:ext cx="2743200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Arial"/>
                <a:ea typeface="Arial"/>
                <a:cs typeface="Arial"/>
                <a:sym typeface="Arial"/>
              </a:defRPr>
            </a:pPr>
            <a:r>
              <a:t>2001:db8</a:t>
            </a:r>
            <a:r>
              <a:t>:ffff:1::1/64</a:t>
            </a:r>
          </a:p>
        </p:txBody>
      </p:sp>
      <p:sp>
        <p:nvSpPr>
          <p:cNvPr id="623" name="Text Box 6"/>
          <p:cNvSpPr/>
          <p:nvPr/>
        </p:nvSpPr>
        <p:spPr>
          <a:xfrm>
            <a:off x="4800600" y="3276599"/>
            <a:ext cx="3124200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2001:db8:1:1::1/64</a:t>
            </a:r>
          </a:p>
        </p:txBody>
      </p:sp>
      <p:sp>
        <p:nvSpPr>
          <p:cNvPr id="624" name="Text Box 7"/>
          <p:cNvSpPr/>
          <p:nvPr/>
        </p:nvSpPr>
        <p:spPr>
          <a:xfrm>
            <a:off x="6858000" y="3970337"/>
            <a:ext cx="1373188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POS2/0</a:t>
            </a:r>
          </a:p>
        </p:txBody>
      </p:sp>
      <p:sp>
        <p:nvSpPr>
          <p:cNvPr id="625" name="Text Box 8"/>
          <p:cNvSpPr/>
          <p:nvPr/>
        </p:nvSpPr>
        <p:spPr>
          <a:xfrm>
            <a:off x="6932613" y="4678362"/>
            <a:ext cx="1374776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POS1/1</a:t>
            </a:r>
          </a:p>
        </p:txBody>
      </p:sp>
      <p:sp>
        <p:nvSpPr>
          <p:cNvPr id="626" name="Line 9"/>
          <p:cNvSpPr/>
          <p:nvPr/>
        </p:nvSpPr>
        <p:spPr>
          <a:xfrm>
            <a:off x="6858000" y="3284537"/>
            <a:ext cx="1589" cy="1031876"/>
          </a:xfrm>
          <a:prstGeom prst="line">
            <a:avLst/>
          </a:prstGeom>
          <a:ln w="3816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27" name="Text Box 10"/>
          <p:cNvSpPr/>
          <p:nvPr/>
        </p:nvSpPr>
        <p:spPr>
          <a:xfrm>
            <a:off x="5334000" y="4275137"/>
            <a:ext cx="1295400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Router1</a:t>
            </a:r>
          </a:p>
        </p:txBody>
      </p:sp>
      <p:pic>
        <p:nvPicPr>
          <p:cNvPr id="628" name="Picture 11" descr="Picture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02387" y="2820988"/>
            <a:ext cx="903288" cy="531813"/>
          </a:xfrm>
          <a:prstGeom prst="rect">
            <a:avLst/>
          </a:prstGeom>
          <a:ln w="12700">
            <a:miter lim="400000"/>
          </a:ln>
        </p:spPr>
      </p:pic>
      <p:sp>
        <p:nvSpPr>
          <p:cNvPr id="629" name="Rectangle 12"/>
          <p:cNvSpPr/>
          <p:nvPr/>
        </p:nvSpPr>
        <p:spPr>
          <a:xfrm>
            <a:off x="6594817" y="2362200"/>
            <a:ext cx="1037543" cy="438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440" tIns="46440" rIns="46440" bIns="4644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Area 1</a:t>
            </a:r>
          </a:p>
        </p:txBody>
      </p:sp>
      <p:sp>
        <p:nvSpPr>
          <p:cNvPr id="630" name="Rectangle 13"/>
          <p:cNvSpPr/>
          <p:nvPr/>
        </p:nvSpPr>
        <p:spPr>
          <a:xfrm>
            <a:off x="6518617" y="5715000"/>
            <a:ext cx="1037542" cy="438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440" tIns="46440" rIns="46440" bIns="4644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Area 0</a:t>
            </a:r>
          </a:p>
        </p:txBody>
      </p:sp>
      <p:sp>
        <p:nvSpPr>
          <p:cNvPr id="631" name="Text Box 14"/>
          <p:cNvSpPr/>
          <p:nvPr/>
        </p:nvSpPr>
        <p:spPr>
          <a:xfrm>
            <a:off x="5410200" y="2590799"/>
            <a:ext cx="1295400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Router2</a:t>
            </a:r>
          </a:p>
        </p:txBody>
      </p:sp>
      <p:sp>
        <p:nvSpPr>
          <p:cNvPr id="632" name="Text Box 15"/>
          <p:cNvSpPr/>
          <p:nvPr/>
        </p:nvSpPr>
        <p:spPr>
          <a:xfrm>
            <a:off x="6858000" y="3276599"/>
            <a:ext cx="1373188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POS3/0</a:t>
            </a:r>
          </a:p>
        </p:txBody>
      </p:sp>
      <p:sp>
        <p:nvSpPr>
          <p:cNvPr id="633" name="Text Box 16"/>
          <p:cNvSpPr/>
          <p:nvPr/>
        </p:nvSpPr>
        <p:spPr>
          <a:xfrm>
            <a:off x="4876800" y="3886199"/>
            <a:ext cx="3124200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2001:db8:1:1::2/64</a:t>
            </a:r>
          </a:p>
        </p:txBody>
      </p:sp>
      <p:pic>
        <p:nvPicPr>
          <p:cNvPr id="634" name="Picture 17" descr="Picture 1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08737" y="4198937"/>
            <a:ext cx="906463" cy="533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Rectangle 1"/>
          <p:cNvSpPr/>
          <p:nvPr>
            <p:ph type="title"/>
          </p:nvPr>
        </p:nvSpPr>
        <p:spPr>
          <a:xfrm>
            <a:off x="457200" y="-17464"/>
            <a:ext cx="8229600" cy="1435103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OSPFv3 entries in Routing Table</a:t>
            </a:r>
          </a:p>
        </p:txBody>
      </p:sp>
      <p:sp>
        <p:nvSpPr>
          <p:cNvPr id="637" name="Text Box 2"/>
          <p:cNvSpPr/>
          <p:nvPr/>
        </p:nvSpPr>
        <p:spPr>
          <a:xfrm>
            <a:off x="228600" y="1828800"/>
            <a:ext cx="8572500" cy="3662208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Router2#sh ipv6 route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IPv6 Routing Table - 5 entries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Codes: C - Connected, L - Local, S - Static, R - RIP, B - BGP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U - Per-user Static route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I1 - ISIS L1, I2 - ISIS L2, IA - ISIS interarea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O - OSPF intra, OI - OSPF inter, OE1 - OSPF ext 1, OE2 - OSPF ext 2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OI  2001:db8:FFFF:1::/64 [110/2]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via FE80::2D0:FFFF:FE60:DFFF, POS3/0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   2001:db8:1:1::/64 [0/0]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via ::, POS3/0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   2001:db8:1:1::1/128 [0/0]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via ::, POS3/0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   FE80::/10 [0/0]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via ::, Null0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   FF00::/8 [0/0]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5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via ::, Null0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Text Box 1"/>
          <p:cNvSpPr/>
          <p:nvPr/>
        </p:nvSpPr>
        <p:spPr>
          <a:xfrm>
            <a:off x="304800" y="1806575"/>
            <a:ext cx="4330445" cy="2053920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9" tIns="36359" rIns="36359" bIns="36359">
            <a:spAutoFit/>
          </a:bodyPr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On Router1: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interface Tunnel0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no ip address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ipv6 address 200</a:t>
            </a:r>
            <a:r>
              <a:t>1</a:t>
            </a:r>
            <a:r>
              <a:t>:</a:t>
            </a:r>
            <a:r>
              <a:t>db8</a:t>
            </a:r>
            <a:r>
              <a:t>:1::1/64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ipv6 address FE80::10:7BC2:ACC9:10 link-local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ipv6 router ospf 1 area 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tunnel source 10.42.1.1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tunnel destination 1</a:t>
            </a:r>
            <a:r>
              <a:t>0</a:t>
            </a:r>
            <a:r>
              <a:t>.42.2.1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tunnel mode ipv6ip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ipv6 router ospf 1 </a:t>
            </a:r>
          </a:p>
        </p:txBody>
      </p:sp>
      <p:sp>
        <p:nvSpPr>
          <p:cNvPr id="640" name="Text Box 2"/>
          <p:cNvSpPr/>
          <p:nvPr/>
        </p:nvSpPr>
        <p:spPr>
          <a:xfrm>
            <a:off x="304800" y="4397375"/>
            <a:ext cx="4330445" cy="2053920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9" tIns="36359" rIns="36359" bIns="36359">
            <a:spAutoFit/>
          </a:bodyPr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On Router2: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interface Tunnel0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no ip address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ipv6 address 200</a:t>
            </a:r>
            <a:r>
              <a:t>1</a:t>
            </a:r>
            <a:r>
              <a:t>:</a:t>
            </a:r>
            <a:r>
              <a:t>db8</a:t>
            </a:r>
            <a:r>
              <a:t>:1::2/64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ipv6 address FE80::10:7BC2:B280:11 link-local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ipv6 router ospf 1 area 0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tunnel source 10.42.2.1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tunnel destination 1</a:t>
            </a:r>
            <a:r>
              <a:t>0</a:t>
            </a:r>
            <a:r>
              <a:t>.42.1.1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tunnel mode ipv6ip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ipv6 router ospf 1</a:t>
            </a:r>
          </a:p>
        </p:txBody>
      </p:sp>
      <p:pic>
        <p:nvPicPr>
          <p:cNvPr id="641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46662" y="2944813"/>
            <a:ext cx="2622551" cy="158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32600" y="4248150"/>
            <a:ext cx="1406525" cy="8493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3" name="Picture 5" descr="Picture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26225" y="2665413"/>
            <a:ext cx="1406525" cy="850901"/>
          </a:xfrm>
          <a:prstGeom prst="rect">
            <a:avLst/>
          </a:prstGeom>
          <a:ln w="12700">
            <a:miter lim="400000"/>
          </a:ln>
        </p:spPr>
      </p:pic>
      <p:sp>
        <p:nvSpPr>
          <p:cNvPr id="644" name="Rectangle 6"/>
          <p:cNvSpPr/>
          <p:nvPr/>
        </p:nvSpPr>
        <p:spPr>
          <a:xfrm>
            <a:off x="7964488" y="4776787"/>
            <a:ext cx="1179513" cy="45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440" tIns="46440" rIns="46440" bIns="46440">
            <a:spAutoFit/>
          </a:bodyPr>
          <a:lstStyle>
            <a:lvl1pPr algn="ctr">
              <a:lnSpc>
                <a:spcPct val="8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IPv6 Network</a:t>
            </a:r>
          </a:p>
        </p:txBody>
      </p:sp>
      <p:pic>
        <p:nvPicPr>
          <p:cNvPr id="645" name="Picture 7" descr="Picture 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12038" y="2339975"/>
            <a:ext cx="465138" cy="7143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46" name="Picture 8" descr="Picture 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02463" y="3054350"/>
            <a:ext cx="625476" cy="3619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50" name="AutoShape 9"/>
          <p:cNvGrpSpPr/>
          <p:nvPr/>
        </p:nvGrpSpPr>
        <p:grpSpPr>
          <a:xfrm>
            <a:off x="5380593" y="3127432"/>
            <a:ext cx="1707040" cy="858724"/>
            <a:chOff x="0" y="0"/>
            <a:chExt cx="1707038" cy="858722"/>
          </a:xfrm>
        </p:grpSpPr>
        <p:sp>
          <p:nvSpPr>
            <p:cNvPr id="647" name="Shape"/>
            <p:cNvSpPr/>
            <p:nvPr/>
          </p:nvSpPr>
          <p:spPr>
            <a:xfrm>
              <a:off x="31110" y="22068"/>
              <a:ext cx="1644819" cy="814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029" fill="norm" stroke="1" extrusionOk="0">
                  <a:moveTo>
                    <a:pt x="1615" y="20964"/>
                  </a:moveTo>
                  <a:cubicBezTo>
                    <a:pt x="1156" y="21315"/>
                    <a:pt x="518" y="20220"/>
                    <a:pt x="190" y="18519"/>
                  </a:cubicBezTo>
                  <a:cubicBezTo>
                    <a:pt x="-138" y="16818"/>
                    <a:pt x="-32" y="15155"/>
                    <a:pt x="427" y="14804"/>
                  </a:cubicBezTo>
                  <a:lnTo>
                    <a:pt x="19709" y="66"/>
                  </a:lnTo>
                  <a:cubicBezTo>
                    <a:pt x="20168" y="-285"/>
                    <a:pt x="20806" y="810"/>
                    <a:pt x="21134" y="2511"/>
                  </a:cubicBezTo>
                  <a:cubicBezTo>
                    <a:pt x="21462" y="4212"/>
                    <a:pt x="21356" y="5875"/>
                    <a:pt x="20897" y="622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3B53"/>
                </a:gs>
                <a:gs pos="50000">
                  <a:srgbClr val="0082B6"/>
                </a:gs>
                <a:gs pos="100000">
                  <a:srgbClr val="003B53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648" name="Oval"/>
            <p:cNvSpPr/>
            <p:nvPr/>
          </p:nvSpPr>
          <p:spPr>
            <a:xfrm rot="14940000">
              <a:off x="-17902" y="646158"/>
              <a:ext cx="255589" cy="137311"/>
            </a:xfrm>
            <a:prstGeom prst="ellipse">
              <a:avLst/>
            </a:prstGeom>
            <a:solidFill>
              <a:schemeClr val="accent3">
                <a:lumOff val="44000"/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 rot="14940000">
              <a:off x="725725" y="-435827"/>
              <a:ext cx="255589" cy="1730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57"/>
                  </a:moveTo>
                  <a:cubicBezTo>
                    <a:pt x="21600" y="1330"/>
                    <a:pt x="16765" y="1714"/>
                    <a:pt x="10800" y="1714"/>
                  </a:cubicBezTo>
                  <a:cubicBezTo>
                    <a:pt x="4835" y="1714"/>
                    <a:pt x="0" y="1330"/>
                    <a:pt x="0" y="857"/>
                  </a:cubicBezTo>
                  <a:cubicBezTo>
                    <a:pt x="0" y="384"/>
                    <a:pt x="4835" y="0"/>
                    <a:pt x="10800" y="0"/>
                  </a:cubicBezTo>
                  <a:cubicBezTo>
                    <a:pt x="16765" y="0"/>
                    <a:pt x="21600" y="384"/>
                    <a:pt x="21600" y="857"/>
                  </a:cubicBezTo>
                  <a:lnTo>
                    <a:pt x="21600" y="20743"/>
                  </a:lnTo>
                  <a:cubicBezTo>
                    <a:pt x="21600" y="21216"/>
                    <a:pt x="16765" y="21600"/>
                    <a:pt x="10800" y="21600"/>
                  </a:cubicBezTo>
                  <a:cubicBezTo>
                    <a:pt x="4835" y="21600"/>
                    <a:pt x="0" y="21216"/>
                    <a:pt x="0" y="20743"/>
                  </a:cubicBezTo>
                  <a:lnTo>
                    <a:pt x="0" y="857"/>
                  </a:lnTo>
                </a:path>
              </a:pathLst>
            </a:custGeom>
            <a:noFill/>
            <a:ln w="9360" cap="flat">
              <a:solidFill>
                <a:srgbClr val="00B5F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grpSp>
        <p:nvGrpSpPr>
          <p:cNvPr id="654" name="AutoShape 10"/>
          <p:cNvGrpSpPr/>
          <p:nvPr/>
        </p:nvGrpSpPr>
        <p:grpSpPr>
          <a:xfrm>
            <a:off x="7003490" y="3283539"/>
            <a:ext cx="434508" cy="921160"/>
            <a:chOff x="0" y="0"/>
            <a:chExt cx="434506" cy="921159"/>
          </a:xfrm>
        </p:grpSpPr>
        <p:sp>
          <p:nvSpPr>
            <p:cNvPr id="651" name="Shape"/>
            <p:cNvSpPr/>
            <p:nvPr/>
          </p:nvSpPr>
          <p:spPr>
            <a:xfrm>
              <a:off x="16918" y="22531"/>
              <a:ext cx="400670" cy="876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088" fill="norm" stroke="1" extrusionOk="0">
                  <a:moveTo>
                    <a:pt x="12983" y="19562"/>
                  </a:moveTo>
                  <a:cubicBezTo>
                    <a:pt x="12462" y="20704"/>
                    <a:pt x="9149" y="21344"/>
                    <a:pt x="5583" y="20991"/>
                  </a:cubicBezTo>
                  <a:cubicBezTo>
                    <a:pt x="2017" y="20638"/>
                    <a:pt x="-452" y="19425"/>
                    <a:pt x="69" y="18283"/>
                  </a:cubicBezTo>
                  <a:lnTo>
                    <a:pt x="7713" y="1526"/>
                  </a:lnTo>
                  <a:cubicBezTo>
                    <a:pt x="8234" y="384"/>
                    <a:pt x="11547" y="-256"/>
                    <a:pt x="15113" y="97"/>
                  </a:cubicBezTo>
                  <a:cubicBezTo>
                    <a:pt x="18679" y="450"/>
                    <a:pt x="21148" y="1663"/>
                    <a:pt x="20627" y="280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3B53"/>
                </a:gs>
                <a:gs pos="50000">
                  <a:srgbClr val="0082B6"/>
                </a:gs>
                <a:gs pos="100000">
                  <a:srgbClr val="003B53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652" name="Oval"/>
            <p:cNvSpPr/>
            <p:nvPr/>
          </p:nvSpPr>
          <p:spPr>
            <a:xfrm rot="11520000">
              <a:off x="15469" y="720833"/>
              <a:ext cx="255589" cy="175677"/>
            </a:xfrm>
            <a:prstGeom prst="ellipse">
              <a:avLst/>
            </a:prstGeom>
            <a:solidFill>
              <a:schemeClr val="accent3">
                <a:lumOff val="44000"/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 rot="11520000">
              <a:off x="89459" y="16873"/>
              <a:ext cx="255589" cy="8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8"/>
                  </a:moveTo>
                  <a:cubicBezTo>
                    <a:pt x="21600" y="3319"/>
                    <a:pt x="16765" y="4276"/>
                    <a:pt x="10800" y="4276"/>
                  </a:cubicBezTo>
                  <a:cubicBezTo>
                    <a:pt x="4835" y="4276"/>
                    <a:pt x="0" y="3319"/>
                    <a:pt x="0" y="2138"/>
                  </a:cubicBezTo>
                  <a:cubicBezTo>
                    <a:pt x="0" y="957"/>
                    <a:pt x="4835" y="0"/>
                    <a:pt x="10800" y="0"/>
                  </a:cubicBezTo>
                  <a:cubicBezTo>
                    <a:pt x="16765" y="0"/>
                    <a:pt x="21600" y="957"/>
                    <a:pt x="21600" y="2138"/>
                  </a:cubicBezTo>
                  <a:lnTo>
                    <a:pt x="21600" y="19462"/>
                  </a:lnTo>
                  <a:cubicBezTo>
                    <a:pt x="21600" y="20643"/>
                    <a:pt x="16765" y="21600"/>
                    <a:pt x="10800" y="21600"/>
                  </a:cubicBezTo>
                  <a:cubicBezTo>
                    <a:pt x="4835" y="21600"/>
                    <a:pt x="0" y="20643"/>
                    <a:pt x="0" y="19462"/>
                  </a:cubicBezTo>
                  <a:lnTo>
                    <a:pt x="0" y="2138"/>
                  </a:lnTo>
                </a:path>
              </a:pathLst>
            </a:custGeom>
            <a:noFill/>
            <a:ln w="9360" cap="flat">
              <a:solidFill>
                <a:srgbClr val="00B5F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pic>
        <p:nvPicPr>
          <p:cNvPr id="655" name="Picture 11" descr="Pictur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43362" y="3554412"/>
            <a:ext cx="1406526" cy="850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6" name="Picture 12" descr="Picture 12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92675" y="3767137"/>
            <a:ext cx="625475" cy="361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7" name="Picture 13" descr="Picture 1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79912" y="3657600"/>
            <a:ext cx="465138" cy="7143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61" name="AutoShape 14"/>
          <p:cNvGrpSpPr/>
          <p:nvPr/>
        </p:nvGrpSpPr>
        <p:grpSpPr>
          <a:xfrm>
            <a:off x="5455566" y="3899359"/>
            <a:ext cx="1357066" cy="461045"/>
            <a:chOff x="0" y="0"/>
            <a:chExt cx="1357064" cy="461044"/>
          </a:xfrm>
        </p:grpSpPr>
        <p:sp>
          <p:nvSpPr>
            <p:cNvPr id="658" name="Shape"/>
            <p:cNvSpPr/>
            <p:nvPr/>
          </p:nvSpPr>
          <p:spPr>
            <a:xfrm>
              <a:off x="16282" y="8000"/>
              <a:ext cx="1324501" cy="445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91" fill="norm" stroke="1" extrusionOk="0">
                  <a:moveTo>
                    <a:pt x="20783" y="9157"/>
                  </a:moveTo>
                  <a:cubicBezTo>
                    <a:pt x="21249" y="9375"/>
                    <a:pt x="21482" y="12242"/>
                    <a:pt x="21304" y="15561"/>
                  </a:cubicBezTo>
                  <a:cubicBezTo>
                    <a:pt x="21126" y="18881"/>
                    <a:pt x="20604" y="21395"/>
                    <a:pt x="20139" y="21177"/>
                  </a:cubicBezTo>
                  <a:lnTo>
                    <a:pt x="581" y="12033"/>
                  </a:lnTo>
                  <a:cubicBezTo>
                    <a:pt x="115" y="11815"/>
                    <a:pt x="-118" y="8948"/>
                    <a:pt x="60" y="5629"/>
                  </a:cubicBezTo>
                  <a:cubicBezTo>
                    <a:pt x="238" y="2309"/>
                    <a:pt x="760" y="-205"/>
                    <a:pt x="1225" y="1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3B53"/>
                </a:gs>
                <a:gs pos="50000">
                  <a:srgbClr val="0082B6"/>
                </a:gs>
                <a:gs pos="100000">
                  <a:srgbClr val="003B53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659" name="Oval"/>
            <p:cNvSpPr/>
            <p:nvPr/>
          </p:nvSpPr>
          <p:spPr>
            <a:xfrm rot="5940000">
              <a:off x="1157024" y="273640"/>
              <a:ext cx="255587" cy="105817"/>
            </a:xfrm>
            <a:prstGeom prst="ellipse">
              <a:avLst/>
            </a:prstGeom>
            <a:solidFill>
              <a:schemeClr val="accent3">
                <a:lumOff val="44000"/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 rot="5940000">
              <a:off x="550739" y="-436228"/>
              <a:ext cx="255587" cy="133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57"/>
                  </a:moveTo>
                  <a:cubicBezTo>
                    <a:pt x="21600" y="1330"/>
                    <a:pt x="16765" y="1714"/>
                    <a:pt x="10800" y="1714"/>
                  </a:cubicBezTo>
                  <a:cubicBezTo>
                    <a:pt x="4835" y="1714"/>
                    <a:pt x="0" y="1330"/>
                    <a:pt x="0" y="857"/>
                  </a:cubicBezTo>
                  <a:cubicBezTo>
                    <a:pt x="0" y="384"/>
                    <a:pt x="4835" y="0"/>
                    <a:pt x="10800" y="0"/>
                  </a:cubicBezTo>
                  <a:cubicBezTo>
                    <a:pt x="16765" y="0"/>
                    <a:pt x="21600" y="384"/>
                    <a:pt x="21600" y="857"/>
                  </a:cubicBezTo>
                  <a:lnTo>
                    <a:pt x="21600" y="20743"/>
                  </a:lnTo>
                  <a:cubicBezTo>
                    <a:pt x="21600" y="21216"/>
                    <a:pt x="16765" y="21600"/>
                    <a:pt x="10800" y="21600"/>
                  </a:cubicBezTo>
                  <a:cubicBezTo>
                    <a:pt x="4835" y="21600"/>
                    <a:pt x="0" y="21216"/>
                    <a:pt x="0" y="20743"/>
                  </a:cubicBezTo>
                  <a:lnTo>
                    <a:pt x="0" y="857"/>
                  </a:lnTo>
                </a:path>
              </a:pathLst>
            </a:custGeom>
            <a:noFill/>
            <a:ln w="9360" cap="flat">
              <a:solidFill>
                <a:srgbClr val="00B5FE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pic>
        <p:nvPicPr>
          <p:cNvPr id="662" name="Picture 15" descr="Picture 1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738938" y="4095750"/>
            <a:ext cx="625476" cy="3619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79" name="Group 22"/>
          <p:cNvGrpSpPr/>
          <p:nvPr/>
        </p:nvGrpSpPr>
        <p:grpSpPr>
          <a:xfrm>
            <a:off x="6769100" y="2441575"/>
            <a:ext cx="96838" cy="639764"/>
            <a:chOff x="0" y="0"/>
            <a:chExt cx="96837" cy="639762"/>
          </a:xfrm>
        </p:grpSpPr>
        <p:sp>
          <p:nvSpPr>
            <p:cNvPr id="663" name="Line 23"/>
            <p:cNvSpPr/>
            <p:nvPr/>
          </p:nvSpPr>
          <p:spPr>
            <a:xfrm>
              <a:off x="36512" y="230187"/>
              <a:ext cx="25401" cy="1588"/>
            </a:xfrm>
            <a:prstGeom prst="line">
              <a:avLst/>
            </a:prstGeom>
            <a:noFill/>
            <a:ln w="25560" cap="flat">
              <a:solidFill>
                <a:srgbClr val="C0C0C0"/>
              </a:solidFill>
              <a:prstDash val="solid"/>
              <a:miter lim="800000"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678" name="Group 24"/>
            <p:cNvGrpSpPr/>
            <p:nvPr/>
          </p:nvGrpSpPr>
          <p:grpSpPr>
            <a:xfrm>
              <a:off x="0" y="0"/>
              <a:ext cx="96838" cy="639763"/>
              <a:chOff x="0" y="0"/>
              <a:chExt cx="96837" cy="639762"/>
            </a:xfrm>
          </p:grpSpPr>
          <p:sp>
            <p:nvSpPr>
              <p:cNvPr id="664" name="Line 25"/>
              <p:cNvSpPr/>
              <p:nvPr/>
            </p:nvSpPr>
            <p:spPr>
              <a:xfrm flipV="1">
                <a:off x="49212" y="4762"/>
                <a:ext cx="1588" cy="130176"/>
              </a:xfrm>
              <a:prstGeom prst="line">
                <a:avLst/>
              </a:prstGeom>
              <a:noFill/>
              <a:ln w="2556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5" name="Line 26"/>
              <p:cNvSpPr/>
              <p:nvPr/>
            </p:nvSpPr>
            <p:spPr>
              <a:xfrm flipV="1">
                <a:off x="-1" y="131762"/>
                <a:ext cx="38102" cy="508001"/>
              </a:xfrm>
              <a:prstGeom prst="line">
                <a:avLst/>
              </a:prstGeom>
              <a:noFill/>
              <a:ln w="2556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6" name="Line 27"/>
              <p:cNvSpPr/>
              <p:nvPr/>
            </p:nvSpPr>
            <p:spPr>
              <a:xfrm>
                <a:off x="57150" y="134937"/>
                <a:ext cx="39688" cy="504826"/>
              </a:xfrm>
              <a:prstGeom prst="line">
                <a:avLst/>
              </a:prstGeom>
              <a:noFill/>
              <a:ln w="2556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7" name="Line 28"/>
              <p:cNvSpPr/>
              <p:nvPr/>
            </p:nvSpPr>
            <p:spPr>
              <a:xfrm>
                <a:off x="4762" y="627062"/>
                <a:ext cx="88901" cy="1588"/>
              </a:xfrm>
              <a:prstGeom prst="line">
                <a:avLst/>
              </a:prstGeom>
              <a:noFill/>
              <a:ln w="2556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8" name="Line 29"/>
              <p:cNvSpPr/>
              <p:nvPr/>
            </p:nvSpPr>
            <p:spPr>
              <a:xfrm>
                <a:off x="14287" y="488949"/>
                <a:ext cx="69851" cy="1588"/>
              </a:xfrm>
              <a:prstGeom prst="line">
                <a:avLst/>
              </a:prstGeom>
              <a:noFill/>
              <a:ln w="2556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9" name="Line 30"/>
              <p:cNvSpPr/>
              <p:nvPr/>
            </p:nvSpPr>
            <p:spPr>
              <a:xfrm>
                <a:off x="12700" y="492124"/>
                <a:ext cx="84138" cy="139702"/>
              </a:xfrm>
              <a:prstGeom prst="line">
                <a:avLst/>
              </a:prstGeom>
              <a:noFill/>
              <a:ln w="1260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0" name="Line 31"/>
              <p:cNvSpPr/>
              <p:nvPr/>
            </p:nvSpPr>
            <p:spPr>
              <a:xfrm flipV="1">
                <a:off x="7937" y="488949"/>
                <a:ext cx="77788" cy="142876"/>
              </a:xfrm>
              <a:prstGeom prst="line">
                <a:avLst/>
              </a:prstGeom>
              <a:noFill/>
              <a:ln w="1260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1" name="Line 32"/>
              <p:cNvSpPr/>
              <p:nvPr/>
            </p:nvSpPr>
            <p:spPr>
              <a:xfrm>
                <a:off x="25400" y="354012"/>
                <a:ext cx="47626" cy="1588"/>
              </a:xfrm>
              <a:prstGeom prst="line">
                <a:avLst/>
              </a:prstGeom>
              <a:noFill/>
              <a:ln w="2556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2" name="Line 33"/>
              <p:cNvSpPr/>
              <p:nvPr/>
            </p:nvSpPr>
            <p:spPr>
              <a:xfrm>
                <a:off x="25400" y="354012"/>
                <a:ext cx="58738" cy="133351"/>
              </a:xfrm>
              <a:prstGeom prst="line">
                <a:avLst/>
              </a:prstGeom>
              <a:noFill/>
              <a:ln w="1260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3" name="Line 34"/>
              <p:cNvSpPr/>
              <p:nvPr/>
            </p:nvSpPr>
            <p:spPr>
              <a:xfrm flipV="1">
                <a:off x="12700" y="350837"/>
                <a:ext cx="61913" cy="134939"/>
              </a:xfrm>
              <a:prstGeom prst="line">
                <a:avLst/>
              </a:prstGeom>
              <a:noFill/>
              <a:ln w="1260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4" name="Line 35"/>
              <p:cNvSpPr/>
              <p:nvPr/>
            </p:nvSpPr>
            <p:spPr>
              <a:xfrm>
                <a:off x="31750" y="228599"/>
                <a:ext cx="44451" cy="123827"/>
              </a:xfrm>
              <a:prstGeom prst="line">
                <a:avLst/>
              </a:prstGeom>
              <a:noFill/>
              <a:ln w="1260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5" name="Line 36"/>
              <p:cNvSpPr/>
              <p:nvPr/>
            </p:nvSpPr>
            <p:spPr>
              <a:xfrm flipV="1">
                <a:off x="23812" y="227012"/>
                <a:ext cx="42863" cy="128589"/>
              </a:xfrm>
              <a:prstGeom prst="line">
                <a:avLst/>
              </a:prstGeom>
              <a:noFill/>
              <a:ln w="1260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6" name="Line 37"/>
              <p:cNvSpPr/>
              <p:nvPr/>
            </p:nvSpPr>
            <p:spPr>
              <a:xfrm flipV="1">
                <a:off x="31750" y="133349"/>
                <a:ext cx="25401" cy="95251"/>
              </a:xfrm>
              <a:prstGeom prst="line">
                <a:avLst/>
              </a:prstGeom>
              <a:noFill/>
              <a:ln w="12600" cap="flat">
                <a:solidFill>
                  <a:srgbClr val="C0C0C0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7" name="Oval 38"/>
              <p:cNvSpPr/>
              <p:nvPr/>
            </p:nvSpPr>
            <p:spPr>
              <a:xfrm>
                <a:off x="36512" y="0"/>
                <a:ext cx="26989" cy="26988"/>
              </a:xfrm>
              <a:prstGeom prst="ellipse">
                <a:avLst/>
              </a:prstGeom>
              <a:solidFill>
                <a:srgbClr val="C0C0C0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63500" dist="17819" dir="2700000">
                  <a:srgbClr val="000000"/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</p:grpSp>
      </p:grpSp>
      <p:sp>
        <p:nvSpPr>
          <p:cNvPr id="680" name="Text Box 39"/>
          <p:cNvSpPr/>
          <p:nvPr/>
        </p:nvSpPr>
        <p:spPr>
          <a:xfrm>
            <a:off x="7351713" y="3582987"/>
            <a:ext cx="828676" cy="473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359" tIns="36359" rIns="36359" bIns="36359">
            <a:spAutoFit/>
          </a:bodyPr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IPv6</a:t>
            </a:r>
            <a:r>
              <a:t> </a:t>
            </a:r>
            <a:r>
              <a:t>Tunnel</a:t>
            </a:r>
          </a:p>
        </p:txBody>
      </p:sp>
      <p:sp>
        <p:nvSpPr>
          <p:cNvPr id="681" name="Text Box 40"/>
          <p:cNvSpPr/>
          <p:nvPr/>
        </p:nvSpPr>
        <p:spPr>
          <a:xfrm>
            <a:off x="5559424" y="4276725"/>
            <a:ext cx="654937" cy="473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9" tIns="36359" rIns="36359" bIns="36359">
            <a:spAutoFit/>
          </a:bodyPr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IPv6 </a:t>
            </a:r>
            <a:endParaRPr>
              <a:solidFill>
                <a:schemeClr val="accent3">
                  <a:lumOff val="44000"/>
                </a:schemeClr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Tunnel</a:t>
            </a:r>
          </a:p>
        </p:txBody>
      </p:sp>
      <p:sp>
        <p:nvSpPr>
          <p:cNvPr id="682" name="Text Box 41"/>
          <p:cNvSpPr/>
          <p:nvPr/>
        </p:nvSpPr>
        <p:spPr>
          <a:xfrm>
            <a:off x="5392737" y="3017838"/>
            <a:ext cx="1070093" cy="270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9" tIns="36359" rIns="36359" bIns="36359">
            <a:spAutoFit/>
          </a:bodyPr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IPv6</a:t>
            </a:r>
            <a:r>
              <a:t> </a:t>
            </a:r>
            <a:r>
              <a:t>Tunnel</a:t>
            </a:r>
          </a:p>
        </p:txBody>
      </p:sp>
      <p:sp>
        <p:nvSpPr>
          <p:cNvPr id="683" name="Rectangle 42"/>
          <p:cNvSpPr/>
          <p:nvPr/>
        </p:nvSpPr>
        <p:spPr>
          <a:xfrm>
            <a:off x="3984625" y="4484687"/>
            <a:ext cx="1179513" cy="434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440" tIns="46440" rIns="46440" bIns="46440">
            <a:spAutoFit/>
          </a:bodyPr>
          <a:lstStyle>
            <a:lvl1pPr algn="ctr">
              <a:lnSpc>
                <a:spcPct val="7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IPv6 Network</a:t>
            </a:r>
          </a:p>
        </p:txBody>
      </p:sp>
      <p:sp>
        <p:nvSpPr>
          <p:cNvPr id="684" name="Rectangle 43"/>
          <p:cNvSpPr/>
          <p:nvPr/>
        </p:nvSpPr>
        <p:spPr>
          <a:xfrm>
            <a:off x="6621463" y="2285999"/>
            <a:ext cx="1179513" cy="434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440" tIns="46440" rIns="46440" bIns="46440">
            <a:spAutoFit/>
          </a:bodyPr>
          <a:lstStyle>
            <a:lvl1pPr algn="ctr">
              <a:lnSpc>
                <a:spcPct val="7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IPv6 Network</a:t>
            </a:r>
          </a:p>
        </p:txBody>
      </p:sp>
      <p:grpSp>
        <p:nvGrpSpPr>
          <p:cNvPr id="690" name="Group 44"/>
          <p:cNvGrpSpPr/>
          <p:nvPr/>
        </p:nvGrpSpPr>
        <p:grpSpPr>
          <a:xfrm>
            <a:off x="6970713" y="4405312"/>
            <a:ext cx="523874" cy="587376"/>
            <a:chOff x="0" y="0"/>
            <a:chExt cx="523873" cy="587374"/>
          </a:xfrm>
        </p:grpSpPr>
        <p:grpSp>
          <p:nvGrpSpPr>
            <p:cNvPr id="688" name="Group 45"/>
            <p:cNvGrpSpPr/>
            <p:nvPr/>
          </p:nvGrpSpPr>
          <p:grpSpPr>
            <a:xfrm>
              <a:off x="358774" y="17462"/>
              <a:ext cx="165100" cy="328613"/>
              <a:chOff x="0" y="0"/>
              <a:chExt cx="165099" cy="328612"/>
            </a:xfrm>
          </p:grpSpPr>
          <p:sp>
            <p:nvSpPr>
              <p:cNvPr id="685" name="Line 46"/>
              <p:cNvSpPr/>
              <p:nvPr/>
            </p:nvSpPr>
            <p:spPr>
              <a:xfrm>
                <a:off x="82549" y="0"/>
                <a:ext cx="1588" cy="328613"/>
              </a:xfrm>
              <a:prstGeom prst="line">
                <a:avLst/>
              </a:prstGeom>
              <a:noFill/>
              <a:ln w="38160" cap="flat">
                <a:solidFill>
                  <a:srgbClr val="B2B2B2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6666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6" name="Line 47"/>
              <p:cNvSpPr/>
              <p:nvPr/>
            </p:nvSpPr>
            <p:spPr>
              <a:xfrm>
                <a:off x="0" y="88899"/>
                <a:ext cx="165100" cy="1588"/>
              </a:xfrm>
              <a:prstGeom prst="line">
                <a:avLst/>
              </a:prstGeom>
              <a:noFill/>
              <a:ln w="38160" cap="flat">
                <a:solidFill>
                  <a:srgbClr val="B2B2B2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6666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7" name="Line 48"/>
              <p:cNvSpPr/>
              <p:nvPr/>
            </p:nvSpPr>
            <p:spPr>
              <a:xfrm>
                <a:off x="0" y="171449"/>
                <a:ext cx="165100" cy="1588"/>
              </a:xfrm>
              <a:prstGeom prst="line">
                <a:avLst/>
              </a:prstGeom>
              <a:noFill/>
              <a:ln w="38160" cap="flat">
                <a:solidFill>
                  <a:srgbClr val="B2B2B2"/>
                </a:solidFill>
                <a:prstDash val="solid"/>
                <a:miter lim="800000"/>
              </a:ln>
              <a:effectLst>
                <a:outerShdw sx="100000" sy="100000" kx="0" ky="0" algn="b" rotWithShape="0" blurRad="63500" dist="17819" dir="2700000">
                  <a:srgbClr val="666600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689" name="Picture 49" descr="Picture 49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0"/>
              <a:ext cx="466725" cy="5873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09" name="Group 50"/>
          <p:cNvGrpSpPr/>
          <p:nvPr/>
        </p:nvGrpSpPr>
        <p:grpSpPr>
          <a:xfrm>
            <a:off x="7810500" y="2992438"/>
            <a:ext cx="534988" cy="611188"/>
            <a:chOff x="0" y="0"/>
            <a:chExt cx="534987" cy="611187"/>
          </a:xfrm>
        </p:grpSpPr>
        <p:sp>
          <p:nvSpPr>
            <p:cNvPr id="691" name="Line 51"/>
            <p:cNvSpPr/>
            <p:nvPr/>
          </p:nvSpPr>
          <p:spPr>
            <a:xfrm>
              <a:off x="82549" y="9524"/>
              <a:ext cx="1589" cy="328613"/>
            </a:xfrm>
            <a:prstGeom prst="line">
              <a:avLst/>
            </a:prstGeom>
            <a:noFill/>
            <a:ln w="38160" cap="flat">
              <a:solidFill>
                <a:srgbClr val="B2B2B2"/>
              </a:solidFill>
              <a:prstDash val="solid"/>
              <a:miter lim="800000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2" name="Line 52"/>
            <p:cNvSpPr/>
            <p:nvPr/>
          </p:nvSpPr>
          <p:spPr>
            <a:xfrm>
              <a:off x="0" y="98424"/>
              <a:ext cx="165101" cy="1588"/>
            </a:xfrm>
            <a:prstGeom prst="line">
              <a:avLst/>
            </a:prstGeom>
            <a:noFill/>
            <a:ln w="38160" cap="flat">
              <a:solidFill>
                <a:srgbClr val="B2B2B2"/>
              </a:solidFill>
              <a:prstDash val="solid"/>
              <a:miter lim="800000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3" name="Line 53"/>
            <p:cNvSpPr/>
            <p:nvPr/>
          </p:nvSpPr>
          <p:spPr>
            <a:xfrm>
              <a:off x="0" y="180974"/>
              <a:ext cx="165101" cy="1588"/>
            </a:xfrm>
            <a:prstGeom prst="line">
              <a:avLst/>
            </a:prstGeom>
            <a:noFill/>
            <a:ln w="38160" cap="flat">
              <a:solidFill>
                <a:srgbClr val="B2B2B2"/>
              </a:solidFill>
              <a:prstDash val="solid"/>
              <a:miter lim="800000"/>
            </a:ln>
            <a:effectLst>
              <a:outerShdw sx="100000" sy="100000" kx="0" ky="0" algn="b" rotWithShape="0" blurRad="63500" dist="17819" dir="2700000">
                <a:srgbClr val="666600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697" name="Group 54"/>
            <p:cNvGrpSpPr/>
            <p:nvPr/>
          </p:nvGrpSpPr>
          <p:grpSpPr>
            <a:xfrm>
              <a:off x="161924" y="263524"/>
              <a:ext cx="44451" cy="44451"/>
              <a:chOff x="0" y="0"/>
              <a:chExt cx="44450" cy="44450"/>
            </a:xfrm>
          </p:grpSpPr>
          <p:sp>
            <p:nvSpPr>
              <p:cNvPr id="694" name="Freeform 55"/>
              <p:cNvSpPr/>
              <p:nvPr/>
            </p:nvSpPr>
            <p:spPr>
              <a:xfrm flipH="1">
                <a:off x="0" y="9525"/>
                <a:ext cx="42863" cy="349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475" y="0"/>
                    </a:moveTo>
                    <a:lnTo>
                      <a:pt x="21600" y="4985"/>
                    </a:lnTo>
                    <a:lnTo>
                      <a:pt x="7425" y="21600"/>
                    </a:lnTo>
                    <a:lnTo>
                      <a:pt x="0" y="17446"/>
                    </a:lnTo>
                    <a:lnTo>
                      <a:pt x="11475" y="0"/>
                    </a:lnTo>
                    <a:close/>
                  </a:path>
                </a:pathLst>
              </a:custGeom>
              <a:solidFill>
                <a:schemeClr val="accent3">
                  <a:lumOff val="44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695" name="Freeform 56"/>
              <p:cNvSpPr/>
              <p:nvPr/>
            </p:nvSpPr>
            <p:spPr>
              <a:xfrm flipH="1">
                <a:off x="0" y="9525"/>
                <a:ext cx="42863" cy="349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475" y="0"/>
                    </a:moveTo>
                    <a:lnTo>
                      <a:pt x="21600" y="4985"/>
                    </a:lnTo>
                    <a:lnTo>
                      <a:pt x="7425" y="21600"/>
                    </a:lnTo>
                    <a:lnTo>
                      <a:pt x="0" y="17446"/>
                    </a:lnTo>
                    <a:lnTo>
                      <a:pt x="11475" y="0"/>
                    </a:lnTo>
                    <a:close/>
                  </a:path>
                </a:pathLst>
              </a:custGeom>
              <a:solidFill>
                <a:schemeClr val="accent3">
                  <a:lumOff val="44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696" name="Freeform 57"/>
              <p:cNvSpPr/>
              <p:nvPr/>
            </p:nvSpPr>
            <p:spPr>
              <a:xfrm flipH="1">
                <a:off x="9524" y="0"/>
                <a:ext cx="34926" cy="4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2462" y="0"/>
                    </a:moveTo>
                    <a:lnTo>
                      <a:pt x="21600" y="7200"/>
                    </a:lnTo>
                    <a:lnTo>
                      <a:pt x="3323" y="21600"/>
                    </a:lnTo>
                    <a:lnTo>
                      <a:pt x="0" y="14400"/>
                    </a:lnTo>
                    <a:lnTo>
                      <a:pt x="12462" y="0"/>
                    </a:lnTo>
                    <a:close/>
                  </a:path>
                </a:pathLst>
              </a:custGeom>
              <a:noFill/>
              <a:ln w="3240" cap="flat">
                <a:solidFill>
                  <a:schemeClr val="accent3">
                    <a:lumOff val="4400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</p:grpSp>
        <p:sp>
          <p:nvSpPr>
            <p:cNvPr id="698" name="Freeform 58"/>
            <p:cNvSpPr/>
            <p:nvPr/>
          </p:nvSpPr>
          <p:spPr>
            <a:xfrm flipH="1">
              <a:off x="163512" y="0"/>
              <a:ext cx="371476" cy="61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723" y="437"/>
                  </a:moveTo>
                  <a:lnTo>
                    <a:pt x="20245" y="194"/>
                  </a:lnTo>
                  <a:lnTo>
                    <a:pt x="18173" y="0"/>
                  </a:lnTo>
                  <a:lnTo>
                    <a:pt x="16499" y="0"/>
                  </a:lnTo>
                  <a:lnTo>
                    <a:pt x="16100" y="194"/>
                  </a:lnTo>
                  <a:lnTo>
                    <a:pt x="15224" y="1262"/>
                  </a:lnTo>
                  <a:lnTo>
                    <a:pt x="15224" y="2184"/>
                  </a:lnTo>
                  <a:lnTo>
                    <a:pt x="16100" y="2718"/>
                  </a:lnTo>
                  <a:lnTo>
                    <a:pt x="14427" y="2718"/>
                  </a:lnTo>
                  <a:lnTo>
                    <a:pt x="8608" y="5533"/>
                  </a:lnTo>
                  <a:lnTo>
                    <a:pt x="9086" y="6601"/>
                  </a:lnTo>
                  <a:lnTo>
                    <a:pt x="10282" y="8058"/>
                  </a:lnTo>
                  <a:lnTo>
                    <a:pt x="5659" y="10387"/>
                  </a:lnTo>
                  <a:lnTo>
                    <a:pt x="6137" y="10921"/>
                  </a:lnTo>
                  <a:lnTo>
                    <a:pt x="9086" y="11116"/>
                  </a:lnTo>
                  <a:lnTo>
                    <a:pt x="10601" y="12911"/>
                  </a:lnTo>
                  <a:lnTo>
                    <a:pt x="5659" y="13931"/>
                  </a:lnTo>
                  <a:lnTo>
                    <a:pt x="4463" y="14465"/>
                  </a:lnTo>
                  <a:lnTo>
                    <a:pt x="3268" y="13931"/>
                  </a:lnTo>
                  <a:lnTo>
                    <a:pt x="2710" y="13640"/>
                  </a:lnTo>
                  <a:lnTo>
                    <a:pt x="1514" y="14465"/>
                  </a:lnTo>
                  <a:lnTo>
                    <a:pt x="0" y="15727"/>
                  </a:lnTo>
                  <a:lnTo>
                    <a:pt x="0" y="16649"/>
                  </a:lnTo>
                  <a:lnTo>
                    <a:pt x="319" y="17183"/>
                  </a:lnTo>
                  <a:lnTo>
                    <a:pt x="1514" y="17523"/>
                  </a:lnTo>
                  <a:lnTo>
                    <a:pt x="1514" y="16455"/>
                  </a:lnTo>
                  <a:lnTo>
                    <a:pt x="3587" y="15727"/>
                  </a:lnTo>
                  <a:lnTo>
                    <a:pt x="3587" y="15387"/>
                  </a:lnTo>
                  <a:lnTo>
                    <a:pt x="4463" y="16261"/>
                  </a:lnTo>
                  <a:lnTo>
                    <a:pt x="12354" y="15387"/>
                  </a:lnTo>
                  <a:lnTo>
                    <a:pt x="10282" y="19804"/>
                  </a:lnTo>
                  <a:lnTo>
                    <a:pt x="9405" y="20775"/>
                  </a:lnTo>
                  <a:lnTo>
                    <a:pt x="9405" y="21600"/>
                  </a:lnTo>
                  <a:lnTo>
                    <a:pt x="11477" y="21600"/>
                  </a:lnTo>
                  <a:lnTo>
                    <a:pt x="12035" y="21066"/>
                  </a:lnTo>
                  <a:lnTo>
                    <a:pt x="13550" y="21600"/>
                  </a:lnTo>
                  <a:lnTo>
                    <a:pt x="16499" y="21600"/>
                  </a:lnTo>
                  <a:lnTo>
                    <a:pt x="16499" y="20775"/>
                  </a:lnTo>
                  <a:lnTo>
                    <a:pt x="14427" y="20241"/>
                  </a:lnTo>
                  <a:lnTo>
                    <a:pt x="14427" y="19998"/>
                  </a:lnTo>
                  <a:lnTo>
                    <a:pt x="15224" y="18008"/>
                  </a:lnTo>
                  <a:lnTo>
                    <a:pt x="16499" y="14659"/>
                  </a:lnTo>
                  <a:lnTo>
                    <a:pt x="14905" y="10387"/>
                  </a:lnTo>
                  <a:lnTo>
                    <a:pt x="16499" y="9125"/>
                  </a:lnTo>
                  <a:lnTo>
                    <a:pt x="19049" y="10387"/>
                  </a:lnTo>
                  <a:lnTo>
                    <a:pt x="19368" y="10145"/>
                  </a:lnTo>
                  <a:lnTo>
                    <a:pt x="19687" y="10484"/>
                  </a:lnTo>
                  <a:lnTo>
                    <a:pt x="20086" y="10582"/>
                  </a:lnTo>
                  <a:lnTo>
                    <a:pt x="21122" y="10582"/>
                  </a:lnTo>
                  <a:lnTo>
                    <a:pt x="21281" y="10290"/>
                  </a:lnTo>
                  <a:lnTo>
                    <a:pt x="21600" y="9853"/>
                  </a:lnTo>
                  <a:lnTo>
                    <a:pt x="20723" y="9417"/>
                  </a:lnTo>
                  <a:lnTo>
                    <a:pt x="21122" y="9320"/>
                  </a:lnTo>
                  <a:lnTo>
                    <a:pt x="17854" y="7524"/>
                  </a:lnTo>
                  <a:lnTo>
                    <a:pt x="17854" y="6601"/>
                  </a:lnTo>
                  <a:lnTo>
                    <a:pt x="18173" y="5776"/>
                  </a:lnTo>
                  <a:lnTo>
                    <a:pt x="17854" y="6601"/>
                  </a:lnTo>
                  <a:lnTo>
                    <a:pt x="16499" y="6796"/>
                  </a:lnTo>
                  <a:lnTo>
                    <a:pt x="13550" y="6796"/>
                  </a:lnTo>
                  <a:lnTo>
                    <a:pt x="13231" y="6601"/>
                  </a:lnTo>
                  <a:lnTo>
                    <a:pt x="14427" y="6310"/>
                  </a:lnTo>
                  <a:lnTo>
                    <a:pt x="16100" y="6310"/>
                  </a:lnTo>
                  <a:lnTo>
                    <a:pt x="17296" y="5776"/>
                  </a:lnTo>
                  <a:lnTo>
                    <a:pt x="18173" y="5048"/>
                  </a:lnTo>
                  <a:lnTo>
                    <a:pt x="19049" y="4805"/>
                  </a:lnTo>
                  <a:lnTo>
                    <a:pt x="18173" y="3980"/>
                  </a:lnTo>
                  <a:lnTo>
                    <a:pt x="17854" y="3786"/>
                  </a:lnTo>
                  <a:lnTo>
                    <a:pt x="18173" y="3446"/>
                  </a:lnTo>
                  <a:lnTo>
                    <a:pt x="19687" y="3689"/>
                  </a:lnTo>
                  <a:lnTo>
                    <a:pt x="20086" y="3446"/>
                  </a:lnTo>
                  <a:lnTo>
                    <a:pt x="20245" y="3058"/>
                  </a:lnTo>
                  <a:lnTo>
                    <a:pt x="20564" y="2524"/>
                  </a:lnTo>
                  <a:lnTo>
                    <a:pt x="21122" y="2524"/>
                  </a:lnTo>
                  <a:lnTo>
                    <a:pt x="20723" y="1699"/>
                  </a:lnTo>
                  <a:lnTo>
                    <a:pt x="20723" y="437"/>
                  </a:lnTo>
                  <a:close/>
                </a:path>
              </a:pathLst>
            </a:custGeom>
            <a:solidFill>
              <a:srgbClr val="FFD25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699" name="Freeform 59"/>
            <p:cNvSpPr/>
            <p:nvPr/>
          </p:nvSpPr>
          <p:spPr>
            <a:xfrm flipH="1">
              <a:off x="163512" y="0"/>
              <a:ext cx="371476" cy="61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723" y="437"/>
                  </a:moveTo>
                  <a:lnTo>
                    <a:pt x="20245" y="194"/>
                  </a:lnTo>
                  <a:lnTo>
                    <a:pt x="18173" y="0"/>
                  </a:lnTo>
                  <a:lnTo>
                    <a:pt x="16499" y="0"/>
                  </a:lnTo>
                  <a:lnTo>
                    <a:pt x="16100" y="194"/>
                  </a:lnTo>
                  <a:lnTo>
                    <a:pt x="15224" y="1262"/>
                  </a:lnTo>
                  <a:lnTo>
                    <a:pt x="15224" y="2184"/>
                  </a:lnTo>
                  <a:lnTo>
                    <a:pt x="16100" y="2718"/>
                  </a:lnTo>
                  <a:lnTo>
                    <a:pt x="14427" y="2718"/>
                  </a:lnTo>
                  <a:lnTo>
                    <a:pt x="8608" y="5533"/>
                  </a:lnTo>
                  <a:lnTo>
                    <a:pt x="9086" y="6601"/>
                  </a:lnTo>
                  <a:lnTo>
                    <a:pt x="10282" y="8058"/>
                  </a:lnTo>
                  <a:lnTo>
                    <a:pt x="5659" y="10387"/>
                  </a:lnTo>
                  <a:lnTo>
                    <a:pt x="6137" y="10921"/>
                  </a:lnTo>
                  <a:lnTo>
                    <a:pt x="9086" y="11116"/>
                  </a:lnTo>
                  <a:lnTo>
                    <a:pt x="10601" y="12911"/>
                  </a:lnTo>
                  <a:lnTo>
                    <a:pt x="5659" y="13931"/>
                  </a:lnTo>
                  <a:lnTo>
                    <a:pt x="4463" y="14465"/>
                  </a:lnTo>
                  <a:lnTo>
                    <a:pt x="3268" y="13931"/>
                  </a:lnTo>
                  <a:lnTo>
                    <a:pt x="2710" y="13640"/>
                  </a:lnTo>
                  <a:lnTo>
                    <a:pt x="1514" y="14465"/>
                  </a:lnTo>
                  <a:lnTo>
                    <a:pt x="0" y="15727"/>
                  </a:lnTo>
                  <a:lnTo>
                    <a:pt x="0" y="16649"/>
                  </a:lnTo>
                  <a:lnTo>
                    <a:pt x="319" y="17183"/>
                  </a:lnTo>
                  <a:lnTo>
                    <a:pt x="1514" y="17523"/>
                  </a:lnTo>
                  <a:lnTo>
                    <a:pt x="1514" y="16455"/>
                  </a:lnTo>
                  <a:lnTo>
                    <a:pt x="3587" y="15727"/>
                  </a:lnTo>
                  <a:lnTo>
                    <a:pt x="3587" y="15387"/>
                  </a:lnTo>
                  <a:lnTo>
                    <a:pt x="4463" y="16261"/>
                  </a:lnTo>
                  <a:lnTo>
                    <a:pt x="12354" y="15387"/>
                  </a:lnTo>
                  <a:lnTo>
                    <a:pt x="10282" y="19804"/>
                  </a:lnTo>
                  <a:lnTo>
                    <a:pt x="9405" y="20775"/>
                  </a:lnTo>
                  <a:lnTo>
                    <a:pt x="9405" y="21600"/>
                  </a:lnTo>
                  <a:lnTo>
                    <a:pt x="11477" y="21600"/>
                  </a:lnTo>
                  <a:lnTo>
                    <a:pt x="12035" y="21066"/>
                  </a:lnTo>
                  <a:lnTo>
                    <a:pt x="13550" y="21600"/>
                  </a:lnTo>
                  <a:lnTo>
                    <a:pt x="16499" y="21600"/>
                  </a:lnTo>
                  <a:lnTo>
                    <a:pt x="16499" y="20775"/>
                  </a:lnTo>
                  <a:lnTo>
                    <a:pt x="14427" y="20241"/>
                  </a:lnTo>
                  <a:lnTo>
                    <a:pt x="14427" y="19998"/>
                  </a:lnTo>
                  <a:lnTo>
                    <a:pt x="15224" y="18008"/>
                  </a:lnTo>
                  <a:lnTo>
                    <a:pt x="16499" y="14659"/>
                  </a:lnTo>
                  <a:lnTo>
                    <a:pt x="14905" y="10387"/>
                  </a:lnTo>
                  <a:lnTo>
                    <a:pt x="16499" y="9125"/>
                  </a:lnTo>
                  <a:lnTo>
                    <a:pt x="19049" y="10387"/>
                  </a:lnTo>
                  <a:lnTo>
                    <a:pt x="19368" y="10145"/>
                  </a:lnTo>
                  <a:lnTo>
                    <a:pt x="19687" y="10484"/>
                  </a:lnTo>
                  <a:lnTo>
                    <a:pt x="20086" y="10582"/>
                  </a:lnTo>
                  <a:lnTo>
                    <a:pt x="21122" y="10582"/>
                  </a:lnTo>
                  <a:lnTo>
                    <a:pt x="21281" y="10290"/>
                  </a:lnTo>
                  <a:lnTo>
                    <a:pt x="21600" y="9853"/>
                  </a:lnTo>
                  <a:lnTo>
                    <a:pt x="20723" y="9417"/>
                  </a:lnTo>
                  <a:lnTo>
                    <a:pt x="21122" y="9320"/>
                  </a:lnTo>
                  <a:lnTo>
                    <a:pt x="17854" y="7524"/>
                  </a:lnTo>
                  <a:lnTo>
                    <a:pt x="17854" y="6601"/>
                  </a:lnTo>
                  <a:lnTo>
                    <a:pt x="18173" y="5776"/>
                  </a:lnTo>
                  <a:lnTo>
                    <a:pt x="17854" y="6601"/>
                  </a:lnTo>
                  <a:lnTo>
                    <a:pt x="16499" y="6796"/>
                  </a:lnTo>
                  <a:lnTo>
                    <a:pt x="13550" y="6796"/>
                  </a:lnTo>
                  <a:lnTo>
                    <a:pt x="13231" y="6601"/>
                  </a:lnTo>
                  <a:lnTo>
                    <a:pt x="14427" y="6310"/>
                  </a:lnTo>
                  <a:lnTo>
                    <a:pt x="16100" y="6310"/>
                  </a:lnTo>
                  <a:lnTo>
                    <a:pt x="17296" y="5776"/>
                  </a:lnTo>
                  <a:lnTo>
                    <a:pt x="18173" y="5048"/>
                  </a:lnTo>
                  <a:lnTo>
                    <a:pt x="19049" y="4805"/>
                  </a:lnTo>
                  <a:lnTo>
                    <a:pt x="18173" y="3980"/>
                  </a:lnTo>
                  <a:lnTo>
                    <a:pt x="17854" y="3786"/>
                  </a:lnTo>
                  <a:lnTo>
                    <a:pt x="18173" y="3446"/>
                  </a:lnTo>
                  <a:lnTo>
                    <a:pt x="19687" y="3689"/>
                  </a:lnTo>
                  <a:lnTo>
                    <a:pt x="20086" y="3446"/>
                  </a:lnTo>
                  <a:lnTo>
                    <a:pt x="20245" y="3058"/>
                  </a:lnTo>
                  <a:lnTo>
                    <a:pt x="20564" y="2524"/>
                  </a:lnTo>
                  <a:lnTo>
                    <a:pt x="21122" y="2524"/>
                  </a:lnTo>
                  <a:lnTo>
                    <a:pt x="20723" y="1699"/>
                  </a:lnTo>
                  <a:lnTo>
                    <a:pt x="20723" y="437"/>
                  </a:lnTo>
                  <a:close/>
                </a:path>
              </a:pathLst>
            </a:custGeom>
            <a:solidFill>
              <a:srgbClr val="CCCC66"/>
            </a:solidFill>
            <a:ln w="324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grpSp>
          <p:nvGrpSpPr>
            <p:cNvPr id="704" name="Group 60"/>
            <p:cNvGrpSpPr/>
            <p:nvPr/>
          </p:nvGrpSpPr>
          <p:grpSpPr>
            <a:xfrm>
              <a:off x="49212" y="273049"/>
              <a:ext cx="179388" cy="166689"/>
              <a:chOff x="0" y="0"/>
              <a:chExt cx="179387" cy="166687"/>
            </a:xfrm>
          </p:grpSpPr>
          <p:sp>
            <p:nvSpPr>
              <p:cNvPr id="700" name="Freeform 61"/>
              <p:cNvSpPr/>
              <p:nvPr/>
            </p:nvSpPr>
            <p:spPr>
              <a:xfrm flipH="1">
                <a:off x="0" y="0"/>
                <a:ext cx="179388" cy="166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463" y="3749"/>
                    </a:moveTo>
                    <a:lnTo>
                      <a:pt x="3133" y="5355"/>
                    </a:lnTo>
                    <a:lnTo>
                      <a:pt x="3792" y="6962"/>
                    </a:lnTo>
                    <a:lnTo>
                      <a:pt x="330" y="9104"/>
                    </a:lnTo>
                    <a:lnTo>
                      <a:pt x="0" y="10354"/>
                    </a:lnTo>
                    <a:lnTo>
                      <a:pt x="5606" y="21064"/>
                    </a:lnTo>
                    <a:lnTo>
                      <a:pt x="6595" y="21600"/>
                    </a:lnTo>
                    <a:lnTo>
                      <a:pt x="21600" y="13031"/>
                    </a:lnTo>
                    <a:lnTo>
                      <a:pt x="21600" y="12317"/>
                    </a:lnTo>
                    <a:lnTo>
                      <a:pt x="16324" y="714"/>
                    </a:lnTo>
                    <a:lnTo>
                      <a:pt x="14840" y="0"/>
                    </a:lnTo>
                    <a:lnTo>
                      <a:pt x="11212" y="2321"/>
                    </a:lnTo>
                    <a:lnTo>
                      <a:pt x="9893" y="714"/>
                    </a:lnTo>
                    <a:lnTo>
                      <a:pt x="8409" y="357"/>
                    </a:lnTo>
                    <a:lnTo>
                      <a:pt x="3463" y="3749"/>
                    </a:lnTo>
                    <a:lnTo>
                      <a:pt x="5276" y="3749"/>
                    </a:lnTo>
                    <a:lnTo>
                      <a:pt x="4947" y="4106"/>
                    </a:lnTo>
                    <a:lnTo>
                      <a:pt x="4947" y="5355"/>
                    </a:lnTo>
                    <a:lnTo>
                      <a:pt x="5276" y="6069"/>
                    </a:lnTo>
                    <a:lnTo>
                      <a:pt x="10223" y="3035"/>
                    </a:lnTo>
                    <a:lnTo>
                      <a:pt x="9563" y="1785"/>
                    </a:lnTo>
                    <a:lnTo>
                      <a:pt x="8409" y="1785"/>
                    </a:lnTo>
                    <a:lnTo>
                      <a:pt x="5276" y="3749"/>
                    </a:lnTo>
                    <a:lnTo>
                      <a:pt x="3463" y="3749"/>
                    </a:lnTo>
                    <a:close/>
                  </a:path>
                </a:pathLst>
              </a:custGeom>
              <a:solidFill>
                <a:srgbClr val="9DB4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701" name="Freeform 62"/>
              <p:cNvSpPr/>
              <p:nvPr/>
            </p:nvSpPr>
            <p:spPr>
              <a:xfrm flipH="1">
                <a:off x="0" y="0"/>
                <a:ext cx="179388" cy="166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463" y="3749"/>
                    </a:moveTo>
                    <a:lnTo>
                      <a:pt x="3133" y="5355"/>
                    </a:lnTo>
                    <a:lnTo>
                      <a:pt x="3792" y="6962"/>
                    </a:lnTo>
                    <a:lnTo>
                      <a:pt x="330" y="9104"/>
                    </a:lnTo>
                    <a:lnTo>
                      <a:pt x="0" y="10354"/>
                    </a:lnTo>
                    <a:lnTo>
                      <a:pt x="5606" y="21064"/>
                    </a:lnTo>
                    <a:lnTo>
                      <a:pt x="6595" y="21600"/>
                    </a:lnTo>
                    <a:lnTo>
                      <a:pt x="21600" y="13031"/>
                    </a:lnTo>
                    <a:lnTo>
                      <a:pt x="21600" y="12317"/>
                    </a:lnTo>
                    <a:lnTo>
                      <a:pt x="16324" y="714"/>
                    </a:lnTo>
                    <a:lnTo>
                      <a:pt x="14840" y="0"/>
                    </a:lnTo>
                    <a:lnTo>
                      <a:pt x="11212" y="2321"/>
                    </a:lnTo>
                    <a:lnTo>
                      <a:pt x="9893" y="714"/>
                    </a:lnTo>
                    <a:lnTo>
                      <a:pt x="8409" y="357"/>
                    </a:lnTo>
                    <a:lnTo>
                      <a:pt x="3463" y="3749"/>
                    </a:lnTo>
                    <a:lnTo>
                      <a:pt x="5276" y="3749"/>
                    </a:lnTo>
                    <a:lnTo>
                      <a:pt x="4947" y="4106"/>
                    </a:lnTo>
                    <a:lnTo>
                      <a:pt x="4947" y="5355"/>
                    </a:lnTo>
                    <a:lnTo>
                      <a:pt x="5276" y="6069"/>
                    </a:lnTo>
                    <a:lnTo>
                      <a:pt x="10223" y="3035"/>
                    </a:lnTo>
                    <a:lnTo>
                      <a:pt x="9563" y="1785"/>
                    </a:lnTo>
                    <a:lnTo>
                      <a:pt x="8409" y="1785"/>
                    </a:lnTo>
                    <a:lnTo>
                      <a:pt x="5276" y="3749"/>
                    </a:lnTo>
                    <a:lnTo>
                      <a:pt x="3463" y="3749"/>
                    </a:lnTo>
                    <a:close/>
                  </a:path>
                </a:pathLst>
              </a:custGeom>
              <a:solidFill>
                <a:srgbClr val="9DB4B7"/>
              </a:solidFill>
              <a:ln w="3240" cap="flat">
                <a:solidFill>
                  <a:srgbClr val="9DB4B7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702" name="Freeform 63"/>
              <p:cNvSpPr/>
              <p:nvPr/>
            </p:nvSpPr>
            <p:spPr>
              <a:xfrm flipH="1">
                <a:off x="0" y="0"/>
                <a:ext cx="179388" cy="166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792" y="6962"/>
                    </a:moveTo>
                    <a:lnTo>
                      <a:pt x="330" y="9104"/>
                    </a:lnTo>
                    <a:lnTo>
                      <a:pt x="0" y="10354"/>
                    </a:lnTo>
                    <a:lnTo>
                      <a:pt x="5606" y="21064"/>
                    </a:lnTo>
                    <a:lnTo>
                      <a:pt x="6595" y="21600"/>
                    </a:lnTo>
                    <a:lnTo>
                      <a:pt x="21600" y="13031"/>
                    </a:lnTo>
                    <a:lnTo>
                      <a:pt x="21600" y="12317"/>
                    </a:lnTo>
                    <a:lnTo>
                      <a:pt x="16324" y="714"/>
                    </a:lnTo>
                    <a:lnTo>
                      <a:pt x="14840" y="0"/>
                    </a:lnTo>
                    <a:lnTo>
                      <a:pt x="11212" y="2321"/>
                    </a:lnTo>
                    <a:lnTo>
                      <a:pt x="9893" y="714"/>
                    </a:lnTo>
                    <a:lnTo>
                      <a:pt x="8409" y="357"/>
                    </a:lnTo>
                    <a:lnTo>
                      <a:pt x="3463" y="3749"/>
                    </a:lnTo>
                    <a:lnTo>
                      <a:pt x="3133" y="5355"/>
                    </a:lnTo>
                    <a:lnTo>
                      <a:pt x="3792" y="6962"/>
                    </a:lnTo>
                    <a:close/>
                  </a:path>
                </a:pathLst>
              </a:custGeom>
              <a:noFill/>
              <a:ln w="324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703" name="Freeform 64"/>
              <p:cNvSpPr/>
              <p:nvPr/>
            </p:nvSpPr>
            <p:spPr>
              <a:xfrm flipH="1">
                <a:off x="95250" y="14287"/>
                <a:ext cx="44451" cy="333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50" y="21600"/>
                    </a:moveTo>
                    <a:lnTo>
                      <a:pt x="21600" y="6300"/>
                    </a:lnTo>
                    <a:lnTo>
                      <a:pt x="18900" y="0"/>
                    </a:lnTo>
                    <a:lnTo>
                      <a:pt x="14175" y="0"/>
                    </a:lnTo>
                    <a:lnTo>
                      <a:pt x="0" y="11700"/>
                    </a:lnTo>
                    <a:lnTo>
                      <a:pt x="0" y="18000"/>
                    </a:lnTo>
                    <a:lnTo>
                      <a:pt x="1350" y="21600"/>
                    </a:lnTo>
                    <a:close/>
                  </a:path>
                </a:pathLst>
              </a:custGeom>
              <a:noFill/>
              <a:ln w="324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</p:grpSp>
        <p:sp>
          <p:nvSpPr>
            <p:cNvPr id="705" name="Freeform 65"/>
            <p:cNvSpPr/>
            <p:nvPr/>
          </p:nvSpPr>
          <p:spPr>
            <a:xfrm flipH="1">
              <a:off x="206374" y="133349"/>
              <a:ext cx="100014" cy="58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18345" y="3516"/>
                  </a:lnTo>
                  <a:lnTo>
                    <a:pt x="15090" y="11051"/>
                  </a:lnTo>
                  <a:lnTo>
                    <a:pt x="10652" y="16577"/>
                  </a:lnTo>
                  <a:lnTo>
                    <a:pt x="4438" y="16577"/>
                  </a:lnTo>
                  <a:lnTo>
                    <a:pt x="0" y="19591"/>
                  </a:lnTo>
                  <a:lnTo>
                    <a:pt x="1184" y="21600"/>
                  </a:lnTo>
                  <a:lnTo>
                    <a:pt x="12132" y="21600"/>
                  </a:lnTo>
                  <a:lnTo>
                    <a:pt x="17162" y="19591"/>
                  </a:lnTo>
                  <a:lnTo>
                    <a:pt x="18345" y="1105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F0E3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706" name="Freeform 66"/>
            <p:cNvSpPr/>
            <p:nvPr/>
          </p:nvSpPr>
          <p:spPr>
            <a:xfrm flipH="1">
              <a:off x="206374" y="133349"/>
              <a:ext cx="100014" cy="58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18345" y="3516"/>
                  </a:lnTo>
                  <a:lnTo>
                    <a:pt x="15090" y="11051"/>
                  </a:lnTo>
                  <a:lnTo>
                    <a:pt x="10652" y="16577"/>
                  </a:lnTo>
                  <a:lnTo>
                    <a:pt x="4438" y="16577"/>
                  </a:lnTo>
                  <a:lnTo>
                    <a:pt x="0" y="19591"/>
                  </a:lnTo>
                  <a:lnTo>
                    <a:pt x="1184" y="21600"/>
                  </a:lnTo>
                  <a:lnTo>
                    <a:pt x="12132" y="21600"/>
                  </a:lnTo>
                  <a:lnTo>
                    <a:pt x="17162" y="19591"/>
                  </a:lnTo>
                  <a:lnTo>
                    <a:pt x="18345" y="1105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33"/>
            </a:solidFill>
            <a:ln w="324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707" name="Freeform 67"/>
            <p:cNvSpPr/>
            <p:nvPr/>
          </p:nvSpPr>
          <p:spPr>
            <a:xfrm flipH="1">
              <a:off x="158749" y="277812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22" y="2274"/>
                  </a:moveTo>
                  <a:lnTo>
                    <a:pt x="9391" y="0"/>
                  </a:lnTo>
                  <a:lnTo>
                    <a:pt x="0" y="17053"/>
                  </a:lnTo>
                  <a:lnTo>
                    <a:pt x="3757" y="21600"/>
                  </a:lnTo>
                  <a:lnTo>
                    <a:pt x="9391" y="21600"/>
                  </a:lnTo>
                  <a:lnTo>
                    <a:pt x="15965" y="19326"/>
                  </a:lnTo>
                  <a:lnTo>
                    <a:pt x="19722" y="14779"/>
                  </a:lnTo>
                  <a:lnTo>
                    <a:pt x="21600" y="10232"/>
                  </a:lnTo>
                  <a:lnTo>
                    <a:pt x="19722" y="2274"/>
                  </a:lnTo>
                  <a:close/>
                </a:path>
              </a:pathLst>
            </a:custGeom>
            <a:solidFill>
              <a:srgbClr val="FFD25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  <p:sp>
          <p:nvSpPr>
            <p:cNvPr id="708" name="Freeform 68"/>
            <p:cNvSpPr/>
            <p:nvPr/>
          </p:nvSpPr>
          <p:spPr>
            <a:xfrm flipH="1">
              <a:off x="158749" y="277812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22" y="2274"/>
                  </a:moveTo>
                  <a:lnTo>
                    <a:pt x="9391" y="0"/>
                  </a:lnTo>
                  <a:lnTo>
                    <a:pt x="0" y="17053"/>
                  </a:lnTo>
                  <a:lnTo>
                    <a:pt x="3757" y="21600"/>
                  </a:lnTo>
                  <a:lnTo>
                    <a:pt x="9391" y="21600"/>
                  </a:lnTo>
                  <a:lnTo>
                    <a:pt x="15965" y="19326"/>
                  </a:lnTo>
                  <a:lnTo>
                    <a:pt x="19722" y="14779"/>
                  </a:lnTo>
                  <a:lnTo>
                    <a:pt x="21600" y="10232"/>
                  </a:lnTo>
                  <a:lnTo>
                    <a:pt x="19722" y="2274"/>
                  </a:lnTo>
                  <a:close/>
                </a:path>
              </a:pathLst>
            </a:custGeom>
            <a:solidFill>
              <a:srgbClr val="FFD255"/>
            </a:solidFill>
            <a:ln w="324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</a:p>
          </p:txBody>
        </p:sp>
      </p:grpSp>
      <p:pic>
        <p:nvPicPr>
          <p:cNvPr id="710" name="Picture 69" descr="Picture 6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97775" y="4310062"/>
            <a:ext cx="465138" cy="714376"/>
          </a:xfrm>
          <a:prstGeom prst="rect">
            <a:avLst/>
          </a:prstGeom>
          <a:ln w="12700">
            <a:miter lim="400000"/>
          </a:ln>
        </p:spPr>
      </p:pic>
      <p:sp>
        <p:nvSpPr>
          <p:cNvPr id="711" name="Line 70"/>
          <p:cNvSpPr/>
          <p:nvPr/>
        </p:nvSpPr>
        <p:spPr>
          <a:xfrm flipV="1">
            <a:off x="4419600" y="4422774"/>
            <a:ext cx="2435226" cy="1293814"/>
          </a:xfrm>
          <a:prstGeom prst="line">
            <a:avLst/>
          </a:prstGeom>
          <a:ln w="63360">
            <a:solidFill>
              <a:srgbClr val="FFCC00"/>
            </a:solidFill>
            <a:miter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712" name="Rectangle 71"/>
          <p:cNvSpPr/>
          <p:nvPr>
            <p:ph type="title"/>
          </p:nvPr>
        </p:nvSpPr>
        <p:spPr>
          <a:xfrm>
            <a:off x="457200" y="-17464"/>
            <a:ext cx="8229600" cy="1435103"/>
          </a:xfrm>
          <a:prstGeom prst="rect">
            <a:avLst/>
          </a:prstGeom>
        </p:spPr>
        <p:txBody>
          <a:bodyPr/>
          <a:lstStyle/>
          <a:p>
            <a: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t>OSPFv3</a:t>
            </a:r>
            <a:r>
              <a:t> on IPv6 Tunnels over IPv4</a:t>
            </a:r>
          </a:p>
        </p:txBody>
      </p:sp>
      <p:sp>
        <p:nvSpPr>
          <p:cNvPr id="713" name="Line 72"/>
          <p:cNvSpPr/>
          <p:nvPr/>
        </p:nvSpPr>
        <p:spPr>
          <a:xfrm>
            <a:off x="3581400" y="2971799"/>
            <a:ext cx="1416051" cy="757239"/>
          </a:xfrm>
          <a:prstGeom prst="line">
            <a:avLst/>
          </a:prstGeom>
          <a:ln w="63360">
            <a:solidFill>
              <a:srgbClr val="FFCC00"/>
            </a:solidFill>
            <a:miter/>
            <a:tailEnd type="triangle"/>
          </a:ln>
          <a:effectLst>
            <a:outerShdw sx="100000" sy="100000" kx="0" ky="0" algn="b" rotWithShape="0" blurRad="63500" dist="17819" dir="2700000">
              <a:srgbClr val="666600"/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714" name="Text Box 73"/>
          <p:cNvSpPr/>
          <p:nvPr/>
        </p:nvSpPr>
        <p:spPr>
          <a:xfrm>
            <a:off x="6019800" y="3581400"/>
            <a:ext cx="1143000" cy="473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359" tIns="36359" rIns="36359" bIns="3635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IPv4 Backbone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Link State Algorithm</a:t>
            </a:r>
          </a:p>
        </p:txBody>
      </p:sp>
      <p:sp>
        <p:nvSpPr>
          <p:cNvPr id="281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Each router contains a database containing a map of the whole topology</a:t>
            </a:r>
          </a:p>
          <a:p>
            <a:pPr lvl="1" marL="741362" indent="-284162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Links</a:t>
            </a:r>
          </a:p>
          <a:p>
            <a:pPr lvl="1" marL="741362" indent="-284162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Their state (including cost)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All routers calculate the best path to every destination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Any link state changes are flooded across the network</a:t>
            </a:r>
          </a:p>
          <a:p>
            <a:pPr lvl="1" marL="741362" indent="-284162">
              <a:lnSpc>
                <a:spcPct val="90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“</a:t>
            </a:r>
            <a:r>
              <a:t>Global spread of local knowledge</a:t>
            </a:r>
            <a:r>
              <a:t>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Rectangle 1"/>
          <p:cNvSpPr/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5800"/>
            </a:lvl1pPr>
          </a:lstStyle>
          <a:p>
            <a:pPr/>
            <a:r>
              <a:t>Introduction to OSPF</a:t>
            </a:r>
          </a:p>
        </p:txBody>
      </p:sp>
      <p:sp>
        <p:nvSpPr>
          <p:cNvPr id="717" name="Rectangle 2"/>
          <p:cNvSpPr/>
          <p:nvPr>
            <p:ph type="body" sz="half" idx="4294967295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/>
          <a:lstStyle>
            <a:lvl1pPr marL="0" indent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/>
            </a:lvl1pPr>
          </a:lstStyle>
          <a:p>
            <a:pPr/>
            <a:r>
              <a:t>Questions?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Link State Routing</a:t>
            </a:r>
          </a:p>
        </p:txBody>
      </p:sp>
      <p:sp>
        <p:nvSpPr>
          <p:cNvPr id="284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Automatic neighbour discovery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Neighbours are physically connected routers</a:t>
            </a:r>
            <a:endParaRPr sz="2400"/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Each router constructs a Link State Packet (LSP)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Distributes the LSP to neighbours…</a:t>
            </a:r>
            <a:endParaRPr sz="2400"/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…using an LSA (Link State Announcement)</a:t>
            </a:r>
            <a:endParaRPr sz="2400"/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Each router computes its best path to every destination</a:t>
            </a:r>
          </a:p>
          <a:p>
            <a:pPr marL="341312" indent="-341312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On network failure</a:t>
            </a:r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New LSPs are flooded</a:t>
            </a:r>
            <a:endParaRPr sz="2400"/>
          </a:p>
          <a:p>
            <a:pPr lvl="1" marL="741362" indent="-284162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All routers recompute routing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Rectangle 1"/>
          <p:cNvSpPr/>
          <p:nvPr>
            <p:ph type="title"/>
          </p:nvPr>
        </p:nvSpPr>
        <p:spPr>
          <a:xfrm>
            <a:off x="457200" y="-17464"/>
            <a:ext cx="8229600" cy="1435103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Low Bandwidth Requirements</a:t>
            </a:r>
          </a:p>
        </p:txBody>
      </p:sp>
      <p:sp>
        <p:nvSpPr>
          <p:cNvPr id="287" name="Rectangle 2"/>
          <p:cNvSpPr/>
          <p:nvPr>
            <p:ph type="body" sz="half" idx="1"/>
          </p:nvPr>
        </p:nvSpPr>
        <p:spPr>
          <a:xfrm>
            <a:off x="1143000" y="4571999"/>
            <a:ext cx="7772400" cy="1868490"/>
          </a:xfrm>
          <a:prstGeom prst="rect">
            <a:avLst/>
          </a:prstGeom>
        </p:spPr>
        <p:txBody>
          <a:bodyPr/>
          <a:lstStyle/>
          <a:p>
            <a:pPr marL="341312" indent="-34131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Only changes are propagated</a:t>
            </a:r>
          </a:p>
          <a:p>
            <a:pPr marL="341312" indent="-34131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Multicast used on multi-access broadcast networks</a:t>
            </a:r>
          </a:p>
          <a:p>
            <a:pPr lvl="1" marL="741362" indent="-284162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224.0.0.5 used for all OSPF speakers</a:t>
            </a:r>
            <a:endParaRPr sz="2400"/>
          </a:p>
          <a:p>
            <a:pPr lvl="1" marL="741362" indent="-284162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t>224.0.0.6 used for DR and BDR routers</a:t>
            </a:r>
          </a:p>
        </p:txBody>
      </p:sp>
      <p:sp>
        <p:nvSpPr>
          <p:cNvPr id="288" name="Line 4"/>
          <p:cNvSpPr/>
          <p:nvPr/>
        </p:nvSpPr>
        <p:spPr>
          <a:xfrm flipV="1">
            <a:off x="4552949" y="2479674"/>
            <a:ext cx="700089" cy="790576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grpSp>
        <p:nvGrpSpPr>
          <p:cNvPr id="294" name="Group 5"/>
          <p:cNvGrpSpPr/>
          <p:nvPr/>
        </p:nvGrpSpPr>
        <p:grpSpPr>
          <a:xfrm>
            <a:off x="4495799" y="1828799"/>
            <a:ext cx="1841502" cy="858839"/>
            <a:chOff x="0" y="0"/>
            <a:chExt cx="1841500" cy="858837"/>
          </a:xfrm>
        </p:grpSpPr>
        <p:grpSp>
          <p:nvGrpSpPr>
            <p:cNvPr id="292" name="Group 6"/>
            <p:cNvGrpSpPr/>
            <p:nvPr/>
          </p:nvGrpSpPr>
          <p:grpSpPr>
            <a:xfrm>
              <a:off x="0" y="0"/>
              <a:ext cx="1841502" cy="858838"/>
              <a:chOff x="0" y="0"/>
              <a:chExt cx="1841501" cy="858837"/>
            </a:xfrm>
          </p:grpSpPr>
          <p:sp>
            <p:nvSpPr>
              <p:cNvPr id="289" name="Oval 7"/>
              <p:cNvSpPr/>
              <p:nvPr/>
            </p:nvSpPr>
            <p:spPr>
              <a:xfrm>
                <a:off x="15875" y="20637"/>
                <a:ext cx="1825627" cy="8382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290" name="Oval 8"/>
              <p:cNvSpPr/>
              <p:nvPr/>
            </p:nvSpPr>
            <p:spPr>
              <a:xfrm>
                <a:off x="0" y="0"/>
                <a:ext cx="1798639" cy="817565"/>
              </a:xfrm>
              <a:prstGeom prst="ellipse">
                <a:avLst/>
              </a:prstGeom>
              <a:solidFill>
                <a:srgbClr val="FFFFAA"/>
              </a:solidFill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291" name="Oval 9"/>
              <p:cNvSpPr/>
              <p:nvPr/>
            </p:nvSpPr>
            <p:spPr>
              <a:xfrm>
                <a:off x="85725" y="82550"/>
                <a:ext cx="1644651" cy="652463"/>
              </a:xfrm>
              <a:prstGeom prst="ellipse">
                <a:avLst/>
              </a:prstGeom>
              <a:solidFill>
                <a:srgbClr val="FFFFAA"/>
              </a:solidFill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</p:grpSp>
        <p:sp>
          <p:nvSpPr>
            <p:cNvPr id="293" name="Rectangle 10"/>
            <p:cNvSpPr/>
            <p:nvPr/>
          </p:nvSpPr>
          <p:spPr>
            <a:xfrm>
              <a:off x="383680" y="138112"/>
              <a:ext cx="1064615" cy="554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1839" tIns="51839" rIns="51839" bIns="51839" numCol="1" anchor="t">
              <a:spAutoFit/>
            </a:bodyPr>
            <a:lstStyle/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FDDI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Dual Ring</a:t>
              </a:r>
            </a:p>
          </p:txBody>
        </p:sp>
      </p:grpSp>
      <p:sp>
        <p:nvSpPr>
          <p:cNvPr id="295" name="Line 11"/>
          <p:cNvSpPr/>
          <p:nvPr/>
        </p:nvSpPr>
        <p:spPr>
          <a:xfrm flipV="1">
            <a:off x="4287837" y="2520949"/>
            <a:ext cx="700088" cy="790576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96" name="Line 12"/>
          <p:cNvSpPr/>
          <p:nvPr/>
        </p:nvSpPr>
        <p:spPr>
          <a:xfrm>
            <a:off x="2733675" y="3424237"/>
            <a:ext cx="1490664" cy="158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97" name="Rectangle 13"/>
          <p:cNvSpPr/>
          <p:nvPr/>
        </p:nvSpPr>
        <p:spPr>
          <a:xfrm>
            <a:off x="4873625" y="3227388"/>
            <a:ext cx="394205" cy="348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R1</a:t>
            </a:r>
          </a:p>
        </p:txBody>
      </p:sp>
      <p:sp>
        <p:nvSpPr>
          <p:cNvPr id="298" name="Line 14"/>
          <p:cNvSpPr/>
          <p:nvPr/>
        </p:nvSpPr>
        <p:spPr>
          <a:xfrm>
            <a:off x="2738438" y="2447925"/>
            <a:ext cx="1588" cy="1952626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99" name="Rectangle 15"/>
          <p:cNvSpPr/>
          <p:nvPr/>
        </p:nvSpPr>
        <p:spPr>
          <a:xfrm>
            <a:off x="4243387" y="3949699"/>
            <a:ext cx="587376" cy="357190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300" name="Rectangle 16"/>
          <p:cNvSpPr/>
          <p:nvPr/>
        </p:nvSpPr>
        <p:spPr>
          <a:xfrm>
            <a:off x="4256691" y="3932237"/>
            <a:ext cx="559181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LSA</a:t>
            </a:r>
          </a:p>
        </p:txBody>
      </p:sp>
      <p:pic>
        <p:nvPicPr>
          <p:cNvPr id="301" name="Picture 17" descr="Picture 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00475" y="3079750"/>
            <a:ext cx="996950" cy="696913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Line 18"/>
          <p:cNvSpPr/>
          <p:nvPr/>
        </p:nvSpPr>
        <p:spPr>
          <a:xfrm flipV="1">
            <a:off x="4037012" y="2530474"/>
            <a:ext cx="449263" cy="512764"/>
          </a:xfrm>
          <a:prstGeom prst="line">
            <a:avLst/>
          </a:prstGeom>
          <a:ln w="25560">
            <a:solidFill>
              <a:srgbClr val="000000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303" name="Line 19"/>
          <p:cNvSpPr/>
          <p:nvPr/>
        </p:nvSpPr>
        <p:spPr>
          <a:xfrm>
            <a:off x="4637087" y="3803650"/>
            <a:ext cx="750888" cy="538164"/>
          </a:xfrm>
          <a:prstGeom prst="line">
            <a:avLst/>
          </a:prstGeom>
          <a:ln w="25560">
            <a:solidFill>
              <a:srgbClr val="000000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304" name="Rectangle 20"/>
          <p:cNvSpPr/>
          <p:nvPr/>
        </p:nvSpPr>
        <p:spPr>
          <a:xfrm>
            <a:off x="2855913" y="2989263"/>
            <a:ext cx="610229" cy="940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6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305" name="Rectangle 21"/>
          <p:cNvSpPr/>
          <p:nvPr/>
        </p:nvSpPr>
        <p:spPr>
          <a:xfrm>
            <a:off x="3573462" y="2519363"/>
            <a:ext cx="585788" cy="355601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306" name="Rectangle 22"/>
          <p:cNvSpPr/>
          <p:nvPr/>
        </p:nvSpPr>
        <p:spPr>
          <a:xfrm>
            <a:off x="3589941" y="2503488"/>
            <a:ext cx="559181" cy="348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LSA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“Shortest Path First”</a:t>
            </a:r>
          </a:p>
        </p:txBody>
      </p:sp>
      <p:sp>
        <p:nvSpPr>
          <p:cNvPr id="309" name="Rectangle 2"/>
          <p:cNvSpPr/>
          <p:nvPr>
            <p:ph type="body" sz="quarter" idx="1"/>
          </p:nvPr>
        </p:nvSpPr>
        <p:spPr>
          <a:xfrm>
            <a:off x="1066800" y="1905000"/>
            <a:ext cx="7772400" cy="914400"/>
          </a:xfrm>
          <a:prstGeom prst="rect">
            <a:avLst/>
          </a:prstGeom>
        </p:spPr>
        <p:txBody>
          <a:bodyPr/>
          <a:lstStyle>
            <a:lvl1pPr marL="341313" indent="-341313"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600"/>
            </a:lvl1pPr>
          </a:lstStyle>
          <a:p>
            <a:pPr/>
            <a:r>
              <a:t>The optimal path is determined by the sum of the interface costs</a:t>
            </a:r>
          </a:p>
        </p:txBody>
      </p:sp>
      <p:sp>
        <p:nvSpPr>
          <p:cNvPr id="310" name="Line 3"/>
          <p:cNvSpPr/>
          <p:nvPr/>
        </p:nvSpPr>
        <p:spPr>
          <a:xfrm>
            <a:off x="3097213" y="3716337"/>
            <a:ext cx="2252662" cy="158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11" name="Line 4"/>
          <p:cNvSpPr/>
          <p:nvPr/>
        </p:nvSpPr>
        <p:spPr>
          <a:xfrm>
            <a:off x="3097213" y="3841750"/>
            <a:ext cx="2603501" cy="1589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312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19288" y="3319462"/>
            <a:ext cx="1739901" cy="890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24425" y="3319462"/>
            <a:ext cx="1739900" cy="890588"/>
          </a:xfrm>
          <a:prstGeom prst="rect">
            <a:avLst/>
          </a:prstGeom>
          <a:ln w="12700">
            <a:miter lim="400000"/>
          </a:ln>
        </p:spPr>
      </p:pic>
      <p:sp>
        <p:nvSpPr>
          <p:cNvPr id="314" name="Line 7"/>
          <p:cNvSpPr/>
          <p:nvPr/>
        </p:nvSpPr>
        <p:spPr>
          <a:xfrm>
            <a:off x="2773363" y="5380037"/>
            <a:ext cx="1588" cy="134143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15" name="Line 8"/>
          <p:cNvSpPr/>
          <p:nvPr/>
        </p:nvSpPr>
        <p:spPr>
          <a:xfrm>
            <a:off x="2849563" y="4110037"/>
            <a:ext cx="1588" cy="94773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16" name="Line 9"/>
          <p:cNvSpPr/>
          <p:nvPr/>
        </p:nvSpPr>
        <p:spPr>
          <a:xfrm>
            <a:off x="7613650" y="4265612"/>
            <a:ext cx="1589" cy="2043112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17" name="Line 10"/>
          <p:cNvSpPr/>
          <p:nvPr/>
        </p:nvSpPr>
        <p:spPr>
          <a:xfrm>
            <a:off x="7264400" y="4660900"/>
            <a:ext cx="346076" cy="1589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18" name="Line 11"/>
          <p:cNvSpPr/>
          <p:nvPr/>
        </p:nvSpPr>
        <p:spPr>
          <a:xfrm>
            <a:off x="7264400" y="5803900"/>
            <a:ext cx="346076" cy="1589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19" name="Line 12"/>
          <p:cNvSpPr/>
          <p:nvPr/>
        </p:nvSpPr>
        <p:spPr>
          <a:xfrm>
            <a:off x="6251575" y="4011612"/>
            <a:ext cx="585789" cy="66198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20" name="Line 13"/>
          <p:cNvSpPr/>
          <p:nvPr/>
        </p:nvSpPr>
        <p:spPr>
          <a:xfrm>
            <a:off x="1636713" y="4494212"/>
            <a:ext cx="1588" cy="1281113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21" name="Line 14"/>
          <p:cNvSpPr/>
          <p:nvPr/>
        </p:nvSpPr>
        <p:spPr>
          <a:xfrm flipV="1">
            <a:off x="2747963" y="4024312"/>
            <a:ext cx="1588" cy="1047751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22" name="Line 15"/>
          <p:cNvSpPr/>
          <p:nvPr/>
        </p:nvSpPr>
        <p:spPr>
          <a:xfrm>
            <a:off x="1624012" y="5140325"/>
            <a:ext cx="1020763" cy="1589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23" name="Line 16"/>
          <p:cNvSpPr/>
          <p:nvPr/>
        </p:nvSpPr>
        <p:spPr>
          <a:xfrm>
            <a:off x="6300787" y="3925887"/>
            <a:ext cx="725488" cy="819151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24" name="Rectangle 17"/>
          <p:cNvSpPr/>
          <p:nvPr/>
        </p:nvSpPr>
        <p:spPr>
          <a:xfrm>
            <a:off x="1195387" y="5010149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N1</a:t>
            </a:r>
          </a:p>
        </p:txBody>
      </p:sp>
      <p:sp>
        <p:nvSpPr>
          <p:cNvPr id="325" name="Rectangle 18"/>
          <p:cNvSpPr/>
          <p:nvPr/>
        </p:nvSpPr>
        <p:spPr>
          <a:xfrm>
            <a:off x="1514475" y="3525837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N2</a:t>
            </a:r>
          </a:p>
        </p:txBody>
      </p:sp>
      <p:sp>
        <p:nvSpPr>
          <p:cNvPr id="326" name="Rectangle 19"/>
          <p:cNvSpPr/>
          <p:nvPr/>
        </p:nvSpPr>
        <p:spPr>
          <a:xfrm>
            <a:off x="6646863" y="3495674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N3</a:t>
            </a:r>
          </a:p>
        </p:txBody>
      </p:sp>
      <p:sp>
        <p:nvSpPr>
          <p:cNvPr id="327" name="Rectangle 20"/>
          <p:cNvSpPr/>
          <p:nvPr/>
        </p:nvSpPr>
        <p:spPr>
          <a:xfrm>
            <a:off x="4224879" y="6291262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N4</a:t>
            </a:r>
          </a:p>
        </p:txBody>
      </p:sp>
      <p:sp>
        <p:nvSpPr>
          <p:cNvPr id="328" name="Rectangle 21"/>
          <p:cNvSpPr/>
          <p:nvPr/>
        </p:nvSpPr>
        <p:spPr>
          <a:xfrm>
            <a:off x="7624763" y="5010149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N5</a:t>
            </a:r>
          </a:p>
        </p:txBody>
      </p:sp>
      <p:sp>
        <p:nvSpPr>
          <p:cNvPr id="329" name="Rectangle 22"/>
          <p:cNvSpPr/>
          <p:nvPr/>
        </p:nvSpPr>
        <p:spPr>
          <a:xfrm>
            <a:off x="3235325" y="4956174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R1</a:t>
            </a:r>
          </a:p>
        </p:txBody>
      </p:sp>
      <p:sp>
        <p:nvSpPr>
          <p:cNvPr id="330" name="Rectangle 23"/>
          <p:cNvSpPr/>
          <p:nvPr/>
        </p:nvSpPr>
        <p:spPr>
          <a:xfrm>
            <a:off x="4078829" y="4038599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R2</a:t>
            </a:r>
          </a:p>
        </p:txBody>
      </p:sp>
      <p:sp>
        <p:nvSpPr>
          <p:cNvPr id="331" name="Rectangle 24"/>
          <p:cNvSpPr/>
          <p:nvPr/>
        </p:nvSpPr>
        <p:spPr>
          <a:xfrm>
            <a:off x="6062662" y="4516437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R3</a:t>
            </a:r>
          </a:p>
        </p:txBody>
      </p:sp>
      <p:sp>
        <p:nvSpPr>
          <p:cNvPr id="332" name="Rectangle 25"/>
          <p:cNvSpPr/>
          <p:nvPr/>
        </p:nvSpPr>
        <p:spPr>
          <a:xfrm>
            <a:off x="6086475" y="5587999"/>
            <a:ext cx="39420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R4</a:t>
            </a:r>
          </a:p>
        </p:txBody>
      </p:sp>
      <p:sp>
        <p:nvSpPr>
          <p:cNvPr id="333" name="Line 26"/>
          <p:cNvSpPr/>
          <p:nvPr/>
        </p:nvSpPr>
        <p:spPr>
          <a:xfrm>
            <a:off x="2484438" y="6737350"/>
            <a:ext cx="4902201" cy="1589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34" name="Line 27"/>
          <p:cNvSpPr/>
          <p:nvPr/>
        </p:nvSpPr>
        <p:spPr>
          <a:xfrm>
            <a:off x="6964363" y="6043612"/>
            <a:ext cx="1588" cy="677863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335" name="Picture 28" descr="Picture 2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11587" y="3427412"/>
            <a:ext cx="922338" cy="6445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36" name="Picture 29" descr="Picture 2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47913" y="4783137"/>
            <a:ext cx="922338" cy="6445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37" name="Picture 30" descr="Picture 3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42075" y="4359275"/>
            <a:ext cx="922338" cy="644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38" name="Picture 31" descr="Picture 3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42075" y="5459412"/>
            <a:ext cx="922338" cy="646113"/>
          </a:xfrm>
          <a:prstGeom prst="rect">
            <a:avLst/>
          </a:prstGeom>
          <a:ln w="12700">
            <a:miter lim="400000"/>
          </a:ln>
        </p:spPr>
      </p:pic>
      <p:sp>
        <p:nvSpPr>
          <p:cNvPr id="339" name="Rectangle 32"/>
          <p:cNvSpPr/>
          <p:nvPr/>
        </p:nvSpPr>
        <p:spPr>
          <a:xfrm>
            <a:off x="2262188" y="2941638"/>
            <a:ext cx="997628" cy="348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Cost = 1</a:t>
            </a:r>
          </a:p>
        </p:txBody>
      </p:sp>
      <p:sp>
        <p:nvSpPr>
          <p:cNvPr id="340" name="Rectangle 33"/>
          <p:cNvSpPr/>
          <p:nvPr/>
        </p:nvSpPr>
        <p:spPr>
          <a:xfrm>
            <a:off x="5289550" y="2938463"/>
            <a:ext cx="997628" cy="348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Cost = 1</a:t>
            </a:r>
          </a:p>
        </p:txBody>
      </p:sp>
      <p:sp>
        <p:nvSpPr>
          <p:cNvPr id="341" name="Rectangle 34"/>
          <p:cNvSpPr/>
          <p:nvPr/>
        </p:nvSpPr>
        <p:spPr>
          <a:xfrm>
            <a:off x="7604125" y="5337174"/>
            <a:ext cx="112476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Cost = 10</a:t>
            </a:r>
          </a:p>
        </p:txBody>
      </p:sp>
      <p:sp>
        <p:nvSpPr>
          <p:cNvPr id="342" name="Rectangle 35"/>
          <p:cNvSpPr/>
          <p:nvPr/>
        </p:nvSpPr>
        <p:spPr>
          <a:xfrm>
            <a:off x="4724400" y="6280149"/>
            <a:ext cx="112476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Cost = 10</a:t>
            </a:r>
          </a:p>
        </p:txBody>
      </p:sp>
      <p:sp>
        <p:nvSpPr>
          <p:cNvPr id="343" name="Rectangle 36"/>
          <p:cNvSpPr/>
          <p:nvPr/>
        </p:nvSpPr>
        <p:spPr>
          <a:xfrm>
            <a:off x="379413" y="5333999"/>
            <a:ext cx="1124765" cy="348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Cost = 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OSPF: How it works</a:t>
            </a:r>
          </a:p>
        </p:txBody>
      </p:sp>
      <p:sp>
        <p:nvSpPr>
          <p:cNvPr id="346" name="Rectangle 2"/>
          <p:cNvSpPr/>
          <p:nvPr>
            <p:ph type="body" sz="half" idx="1"/>
          </p:nvPr>
        </p:nvSpPr>
        <p:spPr>
          <a:xfrm>
            <a:off x="457200" y="1600199"/>
            <a:ext cx="8229600" cy="1973265"/>
          </a:xfrm>
          <a:prstGeom prst="rect">
            <a:avLst/>
          </a:prstGeom>
        </p:spPr>
        <p:txBody>
          <a:bodyPr/>
          <a:lstStyle/>
          <a:p>
            <a:pPr marL="337899" indent="-337899" defTabSz="44477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75000"/>
              <a:buChar char="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772"/>
            </a:pPr>
            <a:r>
              <a:t>Hello Protocol</a:t>
            </a:r>
          </a:p>
          <a:p>
            <a:pPr lvl="1" marL="733949" indent="-281321" defTabSz="44477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376"/>
            </a:pPr>
            <a:r>
              <a:t>Responsible for establishing and maintaining neighbour relationships</a:t>
            </a:r>
          </a:p>
          <a:p>
            <a:pPr lvl="1" marL="733949" indent="-281321" defTabSz="44477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889000" algn="l"/>
                <a:tab pos="1790700" algn="l"/>
                <a:tab pos="2692400" algn="l"/>
                <a:tab pos="3606800" algn="l"/>
                <a:tab pos="4508500" algn="l"/>
                <a:tab pos="5410200" algn="l"/>
                <a:tab pos="6311900" algn="l"/>
                <a:tab pos="7226300" algn="l"/>
                <a:tab pos="8128000" algn="l"/>
                <a:tab pos="9029700" algn="l"/>
                <a:tab pos="9944100" algn="l"/>
              </a:tabLst>
              <a:defRPr sz="2376"/>
            </a:pPr>
            <a:r>
              <a:t>Elects Designated Router on broadcast networks</a:t>
            </a:r>
          </a:p>
        </p:txBody>
      </p:sp>
      <p:sp>
        <p:nvSpPr>
          <p:cNvPr id="347" name="Line 3"/>
          <p:cNvSpPr/>
          <p:nvPr/>
        </p:nvSpPr>
        <p:spPr>
          <a:xfrm flipH="1" flipV="1">
            <a:off x="4908549" y="5716587"/>
            <a:ext cx="500064" cy="557213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48" name="Line 4"/>
          <p:cNvSpPr/>
          <p:nvPr/>
        </p:nvSpPr>
        <p:spPr>
          <a:xfrm flipV="1">
            <a:off x="3333749" y="5395912"/>
            <a:ext cx="700089" cy="792163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grpSp>
        <p:nvGrpSpPr>
          <p:cNvPr id="354" name="Group 5"/>
          <p:cNvGrpSpPr/>
          <p:nvPr/>
        </p:nvGrpSpPr>
        <p:grpSpPr>
          <a:xfrm>
            <a:off x="3276600" y="5029200"/>
            <a:ext cx="1841501" cy="858838"/>
            <a:chOff x="0" y="0"/>
            <a:chExt cx="1841500" cy="858837"/>
          </a:xfrm>
        </p:grpSpPr>
        <p:grpSp>
          <p:nvGrpSpPr>
            <p:cNvPr id="352" name="Group 6"/>
            <p:cNvGrpSpPr/>
            <p:nvPr/>
          </p:nvGrpSpPr>
          <p:grpSpPr>
            <a:xfrm>
              <a:off x="0" y="0"/>
              <a:ext cx="1841501" cy="858839"/>
              <a:chOff x="0" y="0"/>
              <a:chExt cx="1841500" cy="858838"/>
            </a:xfrm>
          </p:grpSpPr>
          <p:sp>
            <p:nvSpPr>
              <p:cNvPr id="349" name="Oval 7"/>
              <p:cNvSpPr/>
              <p:nvPr/>
            </p:nvSpPr>
            <p:spPr>
              <a:xfrm>
                <a:off x="15875" y="19050"/>
                <a:ext cx="1825626" cy="839789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350" name="Oval 8"/>
              <p:cNvSpPr/>
              <p:nvPr/>
            </p:nvSpPr>
            <p:spPr>
              <a:xfrm>
                <a:off x="0" y="0"/>
                <a:ext cx="1797050" cy="814388"/>
              </a:xfrm>
              <a:prstGeom prst="ellipse">
                <a:avLst/>
              </a:prstGeom>
              <a:solidFill>
                <a:srgbClr val="FFFFAA"/>
              </a:solidFill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  <p:sp>
            <p:nvSpPr>
              <p:cNvPr id="351" name="Oval 9"/>
              <p:cNvSpPr/>
              <p:nvPr/>
            </p:nvSpPr>
            <p:spPr>
              <a:xfrm>
                <a:off x="85724" y="79375"/>
                <a:ext cx="1643066" cy="654051"/>
              </a:xfrm>
              <a:prstGeom prst="ellipse">
                <a:avLst/>
              </a:prstGeom>
              <a:solidFill>
                <a:srgbClr val="FFFFAA"/>
              </a:solidFill>
              <a:ln w="25560" cap="flat">
                <a:solidFill>
                  <a:srgbClr val="FF2A3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chemeClr val="accent3">
                        <a:lumOff val="44000"/>
                      </a:schemeClr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</a:p>
            </p:txBody>
          </p:sp>
        </p:grpSp>
        <p:sp>
          <p:nvSpPr>
            <p:cNvPr id="353" name="Rectangle 10"/>
            <p:cNvSpPr/>
            <p:nvPr/>
          </p:nvSpPr>
          <p:spPr>
            <a:xfrm>
              <a:off x="383680" y="134937"/>
              <a:ext cx="1064615" cy="5542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1839" tIns="51839" rIns="51839" bIns="51839" numCol="1" anchor="t">
              <a:spAutoFit/>
            </a:bodyPr>
            <a:lstStyle/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FDDI</a:t>
              </a:r>
              <a:endPara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Dual Ring</a:t>
              </a:r>
            </a:p>
          </p:txBody>
        </p:sp>
      </p:grpSp>
      <p:sp>
        <p:nvSpPr>
          <p:cNvPr id="355" name="Line 11"/>
          <p:cNvSpPr/>
          <p:nvPr/>
        </p:nvSpPr>
        <p:spPr>
          <a:xfrm flipV="1">
            <a:off x="3068638" y="5654674"/>
            <a:ext cx="506413" cy="576264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56" name="Rectangle 12"/>
          <p:cNvSpPr/>
          <p:nvPr/>
        </p:nvSpPr>
        <p:spPr>
          <a:xfrm>
            <a:off x="4730750" y="4405312"/>
            <a:ext cx="584200" cy="354013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357" name="Rectangle 13"/>
          <p:cNvSpPr/>
          <p:nvPr/>
        </p:nvSpPr>
        <p:spPr>
          <a:xfrm>
            <a:off x="4722672" y="4411662"/>
            <a:ext cx="598769" cy="311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Hello</a:t>
            </a:r>
          </a:p>
        </p:txBody>
      </p:sp>
      <p:pic>
        <p:nvPicPr>
          <p:cNvPr id="358" name="Picture 14" descr="Picture 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81275" y="5997575"/>
            <a:ext cx="996950" cy="695325"/>
          </a:xfrm>
          <a:prstGeom prst="rect">
            <a:avLst/>
          </a:prstGeom>
          <a:ln w="12700">
            <a:miter lim="400000"/>
          </a:ln>
        </p:spPr>
      </p:pic>
      <p:sp>
        <p:nvSpPr>
          <p:cNvPr id="359" name="Line 15"/>
          <p:cNvSpPr/>
          <p:nvPr/>
        </p:nvSpPr>
        <p:spPr>
          <a:xfrm flipV="1">
            <a:off x="2747963" y="5508624"/>
            <a:ext cx="452438" cy="511176"/>
          </a:xfrm>
          <a:prstGeom prst="line">
            <a:avLst/>
          </a:prstGeom>
          <a:ln w="25560">
            <a:solidFill>
              <a:srgbClr val="000000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360" name="Rectangle 16"/>
          <p:cNvSpPr/>
          <p:nvPr/>
        </p:nvSpPr>
        <p:spPr>
          <a:xfrm>
            <a:off x="5826125" y="5638799"/>
            <a:ext cx="587375" cy="354015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361" name="Rectangle 17"/>
          <p:cNvSpPr/>
          <p:nvPr/>
        </p:nvSpPr>
        <p:spPr>
          <a:xfrm>
            <a:off x="5821222" y="5645150"/>
            <a:ext cx="598769" cy="311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Hello</a:t>
            </a:r>
          </a:p>
        </p:txBody>
      </p:sp>
      <p:sp>
        <p:nvSpPr>
          <p:cNvPr id="362" name="Line 18"/>
          <p:cNvSpPr/>
          <p:nvPr/>
        </p:nvSpPr>
        <p:spPr>
          <a:xfrm flipH="1" flipV="1">
            <a:off x="4978399" y="5545137"/>
            <a:ext cx="541339" cy="623888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63" name="Line 19"/>
          <p:cNvSpPr/>
          <p:nvPr/>
        </p:nvSpPr>
        <p:spPr>
          <a:xfrm flipV="1">
            <a:off x="4075112" y="4368799"/>
            <a:ext cx="1588" cy="63024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64" name="Line 20"/>
          <p:cNvSpPr/>
          <p:nvPr/>
        </p:nvSpPr>
        <p:spPr>
          <a:xfrm flipV="1">
            <a:off x="4240212" y="4418012"/>
            <a:ext cx="1588" cy="676276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365" name="Picture 21" descr="Picture 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1250" y="3783012"/>
            <a:ext cx="995363" cy="696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Picture 22" descr="Picture 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02212" y="5992812"/>
            <a:ext cx="993776" cy="696913"/>
          </a:xfrm>
          <a:prstGeom prst="rect">
            <a:avLst/>
          </a:prstGeom>
          <a:ln w="12700">
            <a:miter lim="400000"/>
          </a:ln>
        </p:spPr>
      </p:pic>
      <p:sp>
        <p:nvSpPr>
          <p:cNvPr id="367" name="Rectangle 23"/>
          <p:cNvSpPr/>
          <p:nvPr/>
        </p:nvSpPr>
        <p:spPr>
          <a:xfrm>
            <a:off x="2051050" y="5619750"/>
            <a:ext cx="587375" cy="355600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368" name="Rectangle 24"/>
          <p:cNvSpPr/>
          <p:nvPr/>
        </p:nvSpPr>
        <p:spPr>
          <a:xfrm>
            <a:off x="2047734" y="5627687"/>
            <a:ext cx="598770" cy="311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639" tIns="44639" rIns="44639" bIns="4463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Hello</a:t>
            </a:r>
          </a:p>
        </p:txBody>
      </p:sp>
      <p:sp>
        <p:nvSpPr>
          <p:cNvPr id="369" name="Line 25"/>
          <p:cNvSpPr/>
          <p:nvPr/>
        </p:nvSpPr>
        <p:spPr>
          <a:xfrm flipH="1" flipV="1">
            <a:off x="5233987" y="5457824"/>
            <a:ext cx="454026" cy="511176"/>
          </a:xfrm>
          <a:prstGeom prst="line">
            <a:avLst/>
          </a:prstGeom>
          <a:ln w="25560">
            <a:solidFill>
              <a:srgbClr val="000000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370" name="Line 26"/>
          <p:cNvSpPr/>
          <p:nvPr/>
        </p:nvSpPr>
        <p:spPr>
          <a:xfrm flipH="1">
            <a:off x="4421187" y="4494212"/>
            <a:ext cx="11113" cy="457201"/>
          </a:xfrm>
          <a:prstGeom prst="line">
            <a:avLst/>
          </a:prstGeom>
          <a:ln w="25560">
            <a:solidFill>
              <a:srgbClr val="000000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Rectangle 1"/>
          <p:cNvSpPr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/>
            <a:r>
              <a:t>OSPF: How it works</a:t>
            </a:r>
          </a:p>
        </p:txBody>
      </p:sp>
      <p:sp>
        <p:nvSpPr>
          <p:cNvPr id="373" name="Rectangle 2"/>
          <p:cNvSpPr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Hello Protocol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Hello Packets sent periodically on all OSPF enabled interfaces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Adjacencies formed between </a:t>
            </a:r>
            <a:r>
              <a:rPr b="1" i="1"/>
              <a:t>some</a:t>
            </a:r>
            <a:r>
              <a:t> neighbours</a:t>
            </a:r>
          </a:p>
          <a:p>
            <a:pPr marL="341313" indent="-341313">
              <a:buClr>
                <a:srgbClr val="000000"/>
              </a:buClr>
              <a:buSzPct val="75000"/>
              <a:buChar char="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pPr>
            <a:r>
              <a:t>Hello Packet</a:t>
            </a:r>
          </a:p>
          <a:p>
            <a:pPr lvl="1" marL="741362" indent="-284162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400"/>
            </a:pPr>
            <a:r>
              <a:t>Contains information like Router Priority, Hello Interval, a list of known neighbours, Router Dead Interval, and the network mask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